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53" r:id="rId3"/>
    <p:sldId id="351" r:id="rId4"/>
    <p:sldId id="257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4" r:id="rId58"/>
    <p:sldId id="385" r:id="rId59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 pos="89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1842">
          <p15:clr>
            <a:srgbClr val="A4A3A4"/>
          </p15:clr>
        </p15:guide>
        <p15:guide id="7" orient="horz" pos="2840">
          <p15:clr>
            <a:srgbClr val="A4A3A4"/>
          </p15:clr>
        </p15:guide>
        <p15:guide id="8" pos="3243">
          <p15:clr>
            <a:srgbClr val="A4A3A4"/>
          </p15:clr>
        </p15:guide>
        <p15:guide id="9" pos="5239">
          <p15:clr>
            <a:srgbClr val="A4A3A4"/>
          </p15:clr>
        </p15:guide>
        <p15:guide id="10" pos="521">
          <p15:clr>
            <a:srgbClr val="A4A3A4"/>
          </p15:clr>
        </p15:guide>
        <p15:guide id="11" pos="5556">
          <p15:clr>
            <a:srgbClr val="A4A3A4"/>
          </p15:clr>
        </p15:guide>
        <p15:guide id="12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C44"/>
    <a:srgbClr val="00B2A9"/>
    <a:srgbClr val="95B3D7"/>
    <a:srgbClr val="446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660"/>
  </p:normalViewPr>
  <p:slideViewPr>
    <p:cSldViewPr showGuides="1">
      <p:cViewPr varScale="1">
        <p:scale>
          <a:sx n="81" d="100"/>
          <a:sy n="81" d="100"/>
        </p:scale>
        <p:origin x="869" y="53"/>
      </p:cViewPr>
      <p:guideLst>
        <p:guide orient="horz" pos="2478"/>
        <p:guide orient="horz" pos="3793"/>
        <p:guide orient="horz" pos="1026"/>
        <p:guide orient="horz" pos="890"/>
        <p:guide orient="horz" pos="210"/>
        <p:guide orient="horz" pos="1842"/>
        <p:guide orient="horz" pos="2840"/>
        <p:guide pos="3243"/>
        <p:guide pos="5239"/>
        <p:guide pos="521"/>
        <p:guide pos="5556"/>
        <p:guide pos="2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20958"/>
    </p:cViewPr>
  </p:sorterViewPr>
  <p:notesViewPr>
    <p:cSldViewPr showGuide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i-FI" sz="1600" dirty="0" smtClean="0"/>
              <a:t>Kokonaispitoisuus (GM) cfu/m</a:t>
            </a:r>
            <a:r>
              <a:rPr lang="fi-FI" sz="1600" baseline="30000" dirty="0" smtClean="0"/>
              <a:t>3</a:t>
            </a:r>
            <a:endParaRPr lang="fi-FI" sz="1600" dirty="0"/>
          </a:p>
        </c:rich>
      </c:tx>
      <c:layout>
        <c:manualLayout>
          <c:xMode val="edge"/>
          <c:yMode val="edge"/>
          <c:x val="0.1363441545182783"/>
          <c:y val="2.713699979281581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talvi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242</c:v>
                </c:pt>
                <c:pt idx="1">
                  <c:v>120.8</c:v>
                </c:pt>
                <c:pt idx="2">
                  <c:v>69.2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kesä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427.5</c:v>
                </c:pt>
                <c:pt idx="1">
                  <c:v>353.9</c:v>
                </c:pt>
                <c:pt idx="2">
                  <c:v>223.6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0504560"/>
        <c:axId val="410504168"/>
      </c:barChart>
      <c:catAx>
        <c:axId val="41050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i-FI"/>
          </a:p>
        </c:txPr>
        <c:crossAx val="410504168"/>
        <c:crosses val="autoZero"/>
        <c:auto val="1"/>
        <c:lblAlgn val="ctr"/>
        <c:lblOffset val="100"/>
        <c:noMultiLvlLbl val="0"/>
      </c:catAx>
      <c:valAx>
        <c:axId val="410504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i-FI"/>
          </a:p>
        </c:txPr>
        <c:crossAx val="410504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i-FI" sz="1600" i="1" dirty="0" err="1" smtClean="0"/>
              <a:t>Cladosporium</a:t>
            </a:r>
            <a:r>
              <a:rPr lang="fi-FI" sz="1600" i="1" dirty="0" smtClean="0"/>
              <a:t> </a:t>
            </a:r>
            <a:r>
              <a:rPr lang="fi-FI" sz="1600" i="0" dirty="0" smtClean="0"/>
              <a:t>(GM)</a:t>
            </a:r>
            <a:r>
              <a:rPr lang="fi-FI" sz="1600" i="0" baseline="0" dirty="0" smtClean="0"/>
              <a:t> </a:t>
            </a:r>
            <a:r>
              <a:rPr lang="fi-FI" sz="1600" dirty="0" smtClean="0"/>
              <a:t>cfu/m</a:t>
            </a:r>
            <a:r>
              <a:rPr lang="fi-FI" sz="1600" baseline="30000" dirty="0" smtClean="0"/>
              <a:t>3</a:t>
            </a:r>
            <a:endParaRPr lang="fi-FI" sz="1600" dirty="0"/>
          </a:p>
        </c:rich>
      </c:tx>
      <c:layout>
        <c:manualLayout>
          <c:xMode val="edge"/>
          <c:yMode val="edge"/>
          <c:x val="0.21103165956470787"/>
          <c:y val="2.713710004829121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talvi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55.1</c:v>
                </c:pt>
                <c:pt idx="1">
                  <c:v>24.9</c:v>
                </c:pt>
                <c:pt idx="2">
                  <c:v>20.7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kesä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139.5</c:v>
                </c:pt>
                <c:pt idx="1">
                  <c:v>117.2</c:v>
                </c:pt>
                <c:pt idx="2">
                  <c:v>103.1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0504952"/>
        <c:axId val="410506520"/>
      </c:barChart>
      <c:catAx>
        <c:axId val="410504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i-FI"/>
          </a:p>
        </c:txPr>
        <c:crossAx val="410506520"/>
        <c:crosses val="autoZero"/>
        <c:auto val="1"/>
        <c:lblAlgn val="ctr"/>
        <c:lblOffset val="100"/>
        <c:noMultiLvlLbl val="0"/>
      </c:catAx>
      <c:valAx>
        <c:axId val="410506520"/>
        <c:scaling>
          <c:orientation val="minMax"/>
          <c:max val="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i-FI"/>
          </a:p>
        </c:txPr>
        <c:crossAx val="410504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i-FI" sz="1600" i="1" dirty="0" err="1" smtClean="0"/>
              <a:t>Penicillium</a:t>
            </a:r>
            <a:r>
              <a:rPr lang="fi-FI" sz="1600" dirty="0" smtClean="0"/>
              <a:t> (GM) cfu/m</a:t>
            </a:r>
            <a:r>
              <a:rPr lang="fi-FI" sz="1600" baseline="30000" dirty="0" smtClean="0"/>
              <a:t>3</a:t>
            </a:r>
            <a:endParaRPr lang="fi-FI" sz="1600" dirty="0"/>
          </a:p>
        </c:rich>
      </c:tx>
      <c:layout>
        <c:manualLayout>
          <c:xMode val="edge"/>
          <c:yMode val="edge"/>
          <c:x val="0.21103165956470787"/>
          <c:y val="2.713710004829121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talvi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55.6</c:v>
                </c:pt>
                <c:pt idx="1">
                  <c:v>34.9</c:v>
                </c:pt>
                <c:pt idx="2">
                  <c:v>31.7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kesä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67.2</c:v>
                </c:pt>
                <c:pt idx="1">
                  <c:v>73.3</c:v>
                </c:pt>
                <c:pt idx="2">
                  <c:v>46.2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447632"/>
        <c:axId val="421446456"/>
      </c:barChart>
      <c:catAx>
        <c:axId val="42144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i-FI"/>
          </a:p>
        </c:txPr>
        <c:crossAx val="421446456"/>
        <c:crosses val="autoZero"/>
        <c:auto val="1"/>
        <c:lblAlgn val="ctr"/>
        <c:lblOffset val="100"/>
        <c:noMultiLvlLbl val="0"/>
      </c:catAx>
      <c:valAx>
        <c:axId val="421446456"/>
        <c:scaling>
          <c:orientation val="minMax"/>
          <c:max val="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i-FI"/>
          </a:p>
        </c:txPr>
        <c:crossAx val="421447632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fi-FI" sz="1600" i="1" dirty="0" err="1" smtClean="0"/>
              <a:t>Aspergillus</a:t>
            </a:r>
            <a:r>
              <a:rPr lang="fi-FI" sz="1600" dirty="0" smtClean="0"/>
              <a:t> (GM) cfu/m</a:t>
            </a:r>
            <a:r>
              <a:rPr lang="fi-FI" sz="1600" baseline="30000" dirty="0" smtClean="0"/>
              <a:t>3</a:t>
            </a:r>
            <a:endParaRPr lang="fi-FI" sz="1600" dirty="0"/>
          </a:p>
        </c:rich>
      </c:tx>
      <c:layout>
        <c:manualLayout>
          <c:xMode val="edge"/>
          <c:yMode val="edge"/>
          <c:x val="0.21103165956470787"/>
          <c:y val="2.713710004829121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talvi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49.2</c:v>
                </c:pt>
                <c:pt idx="1">
                  <c:v>20.3</c:v>
                </c:pt>
                <c:pt idx="2">
                  <c:v>17.7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kesä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ulkoilma</c:v>
                </c:pt>
                <c:pt idx="1">
                  <c:v>leikkihuone</c:v>
                </c:pt>
                <c:pt idx="2">
                  <c:v>makuuhuone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29.5</c:v>
                </c:pt>
                <c:pt idx="1">
                  <c:v>28.7</c:v>
                </c:pt>
                <c:pt idx="2">
                  <c:v>37.9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449200"/>
        <c:axId val="421448416"/>
      </c:barChart>
      <c:catAx>
        <c:axId val="421449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i-FI"/>
          </a:p>
        </c:txPr>
        <c:crossAx val="421448416"/>
        <c:crosses val="autoZero"/>
        <c:auto val="1"/>
        <c:lblAlgn val="ctr"/>
        <c:lblOffset val="100"/>
        <c:noMultiLvlLbl val="0"/>
      </c:catAx>
      <c:valAx>
        <c:axId val="421448416"/>
        <c:scaling>
          <c:orientation val="minMax"/>
          <c:max val="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i-FI"/>
          </a:p>
        </c:txPr>
        <c:crossAx val="42144920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EB6F-D7BD-410C-AB1F-00269204D9C8}" type="datetimeFigureOut">
              <a:rPr lang="fi-FI" sz="800" smtClean="0">
                <a:latin typeface="Arial" pitchFamily="34" charset="0"/>
                <a:cs typeface="Arial" pitchFamily="34" charset="0"/>
              </a:rPr>
              <a:pPr/>
              <a:t>14.6.2016</a:t>
            </a:fld>
            <a:endParaRPr lang="fi-FI" sz="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9D03-198C-4FB6-BC3D-FF132E164A92}" type="slidenum">
              <a:rPr lang="fi-FI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fi-FI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18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734323DC-88BF-4AB1-9A78-B974D90A807B}" type="datetimeFigureOut">
              <a:rPr lang="fi-FI" smtClean="0"/>
              <a:pPr/>
              <a:t>14.6.2016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BB9F18BF-E348-4EEC-9C4C-E41F855D7E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969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6213" indent="-176213" algn="l" defTabSz="914400" rtl="0" eaLnBrk="1" latinLnBrk="0" hangingPunct="1">
      <a:buFont typeface="Arial" pitchFamily="34" charset="0"/>
      <a:buChar char="•"/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63538" indent="-187325" algn="l" defTabSz="914400" rtl="0" eaLnBrk="1" latinLnBrk="0" hangingPunct="1"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39750" indent="-176213" algn="l" defTabSz="914400" rtl="0" eaLnBrk="1" latinLnBrk="0" hangingPunct="1"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715963" indent="-176213" algn="l" defTabSz="914400" rtl="0" eaLnBrk="1" latinLnBrk="0" hangingPunct="1"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92175" indent="-176213" algn="l" defTabSz="914400" rtl="0" eaLnBrk="1" latinLnBrk="0" hangingPunct="1"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F18BF-E348-4EEC-9C4C-E41F855D7E30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067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3. Heat map of the mean relative abundances of dominant bacterial taxa across the nine sampled locations.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column is colored so that taxa with high relative abundances are red, intermediate relative abundances are white, and low abundances are blue.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dendrogram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left summarizes the overall degree of dissimilarity (calculated from unweighted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UniFrac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values) of the bacterial communities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of the sampled locations relative to each other.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dendrogram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created using mean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UniFrac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values for each of the sampled locations.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doi:10.1371/journal.pone.0064133.g003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8FF98-C1F6-42C0-88DF-C95BE9469A8F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40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4. Source tracking analysis showing relative proportion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bacteria at each sampling site associated with given sources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 represent median percentages. Warmer colors indicate greater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influences of particular sources across the sites. As many of the taxa at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 site could not be attributed to individual sources and some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 had more indicator taxa than other sources, these results show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changes in the relative importance of individual sources across sites,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comparisons across sources within sites. For example, these results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that soil is a more important source of bacteria on door trims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cutting boards, but these results cannot be used to directly compare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relative importance of soil versus leaves as sources of bacteria at</a:t>
            </a:r>
          </a:p>
          <a:p>
            <a:r>
              <a:rPr lang="fi-FI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locations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doi:10.1371/journal.pone.0064133.g004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8FF98-C1F6-42C0-88DF-C95BE9469A8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48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3. Proportion of bacterial sequences identified as indicator taxa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source environments in urban and rural samples. Chloroplasts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 as indicators of plant influence. Source environments are ordered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to right and top to bottom according to their median value (medians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 as horizontal lines). Note that because of the highly skewed distribution,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y axis is squared.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8FF98-C1F6-42C0-88DF-C95BE9469A8F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751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8FF98-C1F6-42C0-88DF-C95BE9469A8F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02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F18BF-E348-4EEC-9C4C-E41F855D7E30}" type="slidenum">
              <a:rPr lang="fi-FI" smtClean="0"/>
              <a:pPr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8048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i-FI" b="1" dirty="0" smtClean="0"/>
              <a:t>Vuodenaika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Ulkoilma on sisäilman sieni-itiöiden tärkein ”normaalilähde”.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Ulkoilman mikrobipitoisuudet ovat suurimmillaan kesällä ja syksyllä ja pienimmillään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talvella, erityisesti lumi- ja jääpeitteen aikana. Sisäilman mikrobipitoisuudet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seuraavat pääasiassa ulkoilman pitoisuuksien vaihtelua. Ulkoilmanäytteet ovat tulosten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vertailun ja tulkinnan kannalta tärkeitä. Sisäilmanäytteet suositellaan otettavaksi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talviolosuhteissa, lumipeitteen aikana. Tulosten tulkinta on talloin helpointa, koska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ulkoilman vaikutus on vahainen.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Sisä- ja ulkoilman itiöpitoisuudet vaihtelevat sääolojen vaikutuksesta myös saman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Vuodenajan sisällä. Jopa erilaiset talvet voivat vaikuttaa tuloksiin.</a:t>
            </a:r>
          </a:p>
          <a:p>
            <a:endParaRPr lang="fi-FI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b="1" dirty="0" smtClean="0"/>
              <a:t>Rakennuksessa tapahtuvat toiminnot</a:t>
            </a:r>
          </a:p>
          <a:p>
            <a:r>
              <a:rPr lang="fi-FI" sz="2000" dirty="0" smtClean="0"/>
              <a:t>Oppilaiden liikkuminen, tilojen siivoaminen ja muut tiloissa tapahtuvat toiminnot vaikuttavat sisäilman sieni-itiöpitoisuuteen laskeutuneen pölyn </a:t>
            </a:r>
            <a:r>
              <a:rPr lang="fi-FI" sz="2000" dirty="0" err="1" smtClean="0"/>
              <a:t>resuspension</a:t>
            </a:r>
            <a:r>
              <a:rPr lang="fi-FI" sz="2000" dirty="0" smtClean="0"/>
              <a:t> eli uudelleen ilmaan nousemisen seurauksena. Myös orgaanisten materiaalien, kuten puun, sammalen, jäkälän tai oksien käsitteleminen kohottaa sisäilman itiöpitoisuutta. Itiöitä kulkeutuu sisälle myös vaatteissa ja jalkineissa.</a:t>
            </a:r>
            <a:endParaRPr lang="fi-FI" sz="4000" dirty="0" smtClean="0"/>
          </a:p>
          <a:p>
            <a:endParaRPr lang="fi-FI" dirty="0" smtClean="0"/>
          </a:p>
          <a:p>
            <a:r>
              <a:rPr lang="fi-FI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Käyttäjien määrä suhteessa rakennuksen tilavuuteen ja ilmanvaihtoon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Ihmiset ovat sisäilman bakteerien tärkein ”normaalilähde”. Jos ilmanvaihto käyttäjämäärään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nähden ei ole riittävä, sisäilman bakteeripitoisuus kasvaa.</a:t>
            </a:r>
          </a:p>
          <a:p>
            <a:endParaRPr lang="fi-FI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Koulurakennuksen runkomateriaalin ja iän vaikutus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Koulurakennuksen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runkorakenne vaikuttaa sisäilman mikrobipitoisuuksiin. Puurakenteiset koulut ovat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yleensä vanhoja rakennuksia, joissa on käytetty eristemateriaaleina luonnonmateriaaleja,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mm. sahanpurua ja sammalta, joissa esiintyy luonnostaan paljon mikrobeja.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Naita voi vapautua sisäilmaan, jolloin rakennuksen taustapitoisuus on tavallista suurempi.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Myös rakennuksen ikä voi kohottaa taustapitoisuutta. Talloin homevaurion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vaikutus tulokseen voi olla niin pieni, ettei sitä voida todeta poikkeavana pitoisuutena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ilmanäytteistä. Tästä syystä puurakenteisille kouluille ei ole voitu määrittää mikrobivaurioon viittaavaa pitoisuustasoa. </a:t>
            </a:r>
          </a:p>
          <a:p>
            <a:r>
              <a:rPr lang="fi-FI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Ilmanäytteitä ei suositella käytettäväksi puurakenteisen koulun mikrobivaurion toteamiseen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fi-FI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Rakennuksen koon vaikutus otettavaan näytemäärään</a:t>
            </a:r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Koulujen sisäilman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sieni-itiöpitoisuudet ovat yleensä pienempiä kuin asunnoista otettujen näytteiden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pitoisuudet. Syynä on todennäköisimmin koulujen suurempi koko ja tilavuus, jolloin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sisäilmassa esiintyvät epäpuhtaudet laimenevat. Kun pitoisuudet ovat pieniä, on yksittäisen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ilmanäytteen tulkinta erityisen vaikeaa. Siksi on tärkeää tarkastella suurempaa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näytekokonaisuutta, jolloin sekä pitoisuuksista että mikrobilajistosta saadaan</a:t>
            </a:r>
          </a:p>
          <a:p>
            <a:r>
              <a:rPr lang="fi-F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parempi käsitys. Mitä suurempi rakennus, sitä enemmän näytteitä tulisi ottaa.</a:t>
            </a:r>
          </a:p>
          <a:p>
            <a:endParaRPr lang="fi-FI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i-FI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i-FI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8FF98-C1F6-42C0-88DF-C95BE9469A8F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515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B21EE50-BDBF-4679-9999-1AAA5FC9CEEE}" type="slidenum">
              <a:rPr lang="fi-FI" altLang="fi-FI" sz="8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56</a:t>
            </a:fld>
            <a:endParaRPr lang="fi-FI" altLang="fi-FI" sz="800">
              <a:solidFill>
                <a:srgbClr val="000000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1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F18BF-E348-4EEC-9C4C-E41F855D7E30}" type="slidenum">
              <a:rPr lang="fi-FI" smtClean="0"/>
              <a:pPr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169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088" y="2924174"/>
            <a:ext cx="7489825" cy="1584325"/>
          </a:xfrm>
        </p:spPr>
        <p:txBody>
          <a:bodyPr anchor="ctr"/>
          <a:lstStyle>
            <a:lvl1pPr algn="ctr">
              <a:defRPr b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8" y="4714884"/>
            <a:ext cx="7489825" cy="642942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273" y="6492899"/>
            <a:ext cx="1799091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2" y="6492899"/>
            <a:ext cx="503237" cy="365125"/>
          </a:xfrm>
        </p:spPr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2" descr="ministeriö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11536" y="6197024"/>
            <a:ext cx="1462880" cy="375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0" y="2143116"/>
            <a:ext cx="9144000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Hometalkoot_SLOGAN_L#18DB0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44967" cy="187220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7" y="333375"/>
            <a:ext cx="7489825" cy="1079500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7087" y="1628775"/>
            <a:ext cx="7489825" cy="21574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27088" y="3933825"/>
            <a:ext cx="7489825" cy="2087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96B8-22A6-46D9-8A4F-7038E0CA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820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43079-578C-430F-854C-48C89140AD8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275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Swed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088" y="2924174"/>
            <a:ext cx="7489825" cy="1584325"/>
          </a:xfrm>
        </p:spPr>
        <p:txBody>
          <a:bodyPr anchor="ctr"/>
          <a:lstStyle>
            <a:lvl1pPr algn="ctr">
              <a:defRPr b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8" y="4714884"/>
            <a:ext cx="7489825" cy="642942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5288" y="6492899"/>
            <a:ext cx="8025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273" y="6492899"/>
            <a:ext cx="1799091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2" y="6492899"/>
            <a:ext cx="503237" cy="365125"/>
          </a:xfrm>
        </p:spPr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2" descr="ministeriö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197024"/>
            <a:ext cx="1571636" cy="375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0" y="2143116"/>
            <a:ext cx="9144000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Picture 16" descr="hometalkoot_su+r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66483" y="571480"/>
            <a:ext cx="3343967" cy="1316739"/>
          </a:xfrm>
          <a:prstGeom prst="rect">
            <a:avLst/>
          </a:prstGeom>
        </p:spPr>
      </p:pic>
      <p:pic>
        <p:nvPicPr>
          <p:cNvPr id="16" name="Picture 3" descr="Z:\YMP (Ympäristöministeriö)\ymp014\man4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957" y="928670"/>
            <a:ext cx="1238933" cy="1285884"/>
          </a:xfrm>
          <a:prstGeom prst="rect">
            <a:avLst/>
          </a:prstGeom>
          <a:noFill/>
        </p:spPr>
      </p:pic>
      <p:pic>
        <p:nvPicPr>
          <p:cNvPr id="18" name="Picture 4" descr="Z:\YMP (Ympäristöministeriö)\ymp014\man5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127" y="919572"/>
            <a:ext cx="874667" cy="1294981"/>
          </a:xfrm>
          <a:prstGeom prst="rect">
            <a:avLst/>
          </a:prstGeom>
          <a:noFill/>
        </p:spPr>
      </p:pic>
      <p:pic>
        <p:nvPicPr>
          <p:cNvPr id="19" name="Picture 6" descr="Z:\YMP (Ympäristöministeriö)\ymp014\man1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467" y="868380"/>
            <a:ext cx="517989" cy="1308603"/>
          </a:xfrm>
          <a:prstGeom prst="rect">
            <a:avLst/>
          </a:prstGeom>
          <a:noFill/>
        </p:spPr>
      </p:pic>
      <p:pic>
        <p:nvPicPr>
          <p:cNvPr id="20" name="Picture 7" descr="Z:\YMP (Ympäristöministeriö)\ymp014\man2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8524" y="885367"/>
            <a:ext cx="499814" cy="1320720"/>
          </a:xfrm>
          <a:prstGeom prst="rect">
            <a:avLst/>
          </a:prstGeom>
          <a:noFill/>
        </p:spPr>
      </p:pic>
      <p:pic>
        <p:nvPicPr>
          <p:cNvPr id="21" name="Picture 8" descr="Z:\YMP (Ympäristöministeriö)\ymp014\man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2820" y="890258"/>
            <a:ext cx="901180" cy="1290428"/>
          </a:xfrm>
          <a:prstGeom prst="rect">
            <a:avLst/>
          </a:prstGeom>
          <a:noFill/>
        </p:spPr>
      </p:pic>
      <p:pic>
        <p:nvPicPr>
          <p:cNvPr id="22" name="Picture 2" descr="Z:\YMP (Ympäristöministeriö)\ymp014\hahmot\hahmot\ruutuka¦êytto¦êo¦ên\arkkitehti_musta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1150" y="928670"/>
            <a:ext cx="337496" cy="1302818"/>
          </a:xfrm>
          <a:prstGeom prst="rect">
            <a:avLst/>
          </a:prstGeom>
          <a:noFill/>
        </p:spPr>
      </p:pic>
      <p:pic>
        <p:nvPicPr>
          <p:cNvPr id="23" name="Picture 3" descr="Z:\YMP (Ympäristöministeriö)\ymp014\hahmot\hahmot\ruutuka¦êytto¦êo¦ên\rakennusmies_musta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072" y="781436"/>
            <a:ext cx="852606" cy="1393434"/>
          </a:xfrm>
          <a:prstGeom prst="rect">
            <a:avLst/>
          </a:prstGeom>
          <a:noFill/>
        </p:spPr>
      </p:pic>
      <p:pic>
        <p:nvPicPr>
          <p:cNvPr id="24" name="Picture 7" descr="Z:\YMP (Ympäristöministeriö)\ymp014\hahmot\hahmot\ruutuka¦êytto¦êo¦ên\siivooja_musta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2525" y="989884"/>
            <a:ext cx="679211" cy="1271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cture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41966" y="554854"/>
            <a:ext cx="3369707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088" y="2924174"/>
            <a:ext cx="7489825" cy="1584325"/>
          </a:xfrm>
        </p:spPr>
        <p:txBody>
          <a:bodyPr anchor="ctr"/>
          <a:lstStyle>
            <a:lvl1pPr algn="ctr">
              <a:defRPr b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8" y="4714884"/>
            <a:ext cx="7489825" cy="642942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5288" y="6492899"/>
            <a:ext cx="8025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273" y="6492899"/>
            <a:ext cx="1799091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2" y="6492899"/>
            <a:ext cx="503237" cy="365125"/>
          </a:xfrm>
        </p:spPr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2" descr="ministeriö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197024"/>
            <a:ext cx="1571636" cy="375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0" y="2143116"/>
            <a:ext cx="9144000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3" descr="Z:\YMP (Ympäristöministeriö)\ymp014\man4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957" y="928670"/>
            <a:ext cx="1238933" cy="1285884"/>
          </a:xfrm>
          <a:prstGeom prst="rect">
            <a:avLst/>
          </a:prstGeom>
          <a:noFill/>
        </p:spPr>
      </p:pic>
      <p:pic>
        <p:nvPicPr>
          <p:cNvPr id="20" name="Picture 4" descr="Z:\YMP (Ympäristöministeriö)\ymp014\man5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127" y="919572"/>
            <a:ext cx="874667" cy="1294981"/>
          </a:xfrm>
          <a:prstGeom prst="rect">
            <a:avLst/>
          </a:prstGeom>
          <a:noFill/>
        </p:spPr>
      </p:pic>
      <p:pic>
        <p:nvPicPr>
          <p:cNvPr id="21" name="Picture 6" descr="Z:\YMP (Ympäristöministeriö)\ymp014\man1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467" y="868380"/>
            <a:ext cx="517989" cy="1308603"/>
          </a:xfrm>
          <a:prstGeom prst="rect">
            <a:avLst/>
          </a:prstGeom>
          <a:noFill/>
        </p:spPr>
      </p:pic>
      <p:pic>
        <p:nvPicPr>
          <p:cNvPr id="22" name="Picture 7" descr="Z:\YMP (Ympäristöministeriö)\ymp014\man2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8524" y="885367"/>
            <a:ext cx="499814" cy="1320720"/>
          </a:xfrm>
          <a:prstGeom prst="rect">
            <a:avLst/>
          </a:prstGeom>
          <a:noFill/>
        </p:spPr>
      </p:pic>
      <p:pic>
        <p:nvPicPr>
          <p:cNvPr id="23" name="Picture 8" descr="Z:\YMP (Ympäristöministeriö)\ymp014\man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2820" y="890258"/>
            <a:ext cx="901180" cy="1290428"/>
          </a:xfrm>
          <a:prstGeom prst="rect">
            <a:avLst/>
          </a:prstGeom>
          <a:noFill/>
        </p:spPr>
      </p:pic>
      <p:pic>
        <p:nvPicPr>
          <p:cNvPr id="24" name="Picture 2" descr="Z:\YMP (Ympäristöministeriö)\ymp014\hahmot\hahmot\ruutuka¦êytto¦êo¦ên\arkkitehti_musta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1150" y="928670"/>
            <a:ext cx="337496" cy="1302818"/>
          </a:xfrm>
          <a:prstGeom prst="rect">
            <a:avLst/>
          </a:prstGeom>
          <a:noFill/>
        </p:spPr>
      </p:pic>
      <p:pic>
        <p:nvPicPr>
          <p:cNvPr id="25" name="Picture 3" descr="Z:\YMP (Ympäristöministeriö)\ymp014\hahmot\hahmot\ruutuka¦êytto¦êo¦ên\rakennusmies_musta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072" y="781436"/>
            <a:ext cx="852606" cy="1393434"/>
          </a:xfrm>
          <a:prstGeom prst="rect">
            <a:avLst/>
          </a:prstGeom>
          <a:noFill/>
        </p:spPr>
      </p:pic>
      <p:pic>
        <p:nvPicPr>
          <p:cNvPr id="26" name="Picture 7" descr="Z:\YMP (Ympäristöministeriö)\ymp014\hahmot\hahmot\ruutuka¦êytto¦êo¦ên\siivooja_musta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2525" y="989884"/>
            <a:ext cx="679211" cy="1271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628775"/>
            <a:ext cx="3668712" cy="439261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3668713" cy="439261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628774"/>
            <a:ext cx="3668712" cy="43926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3438" y="1628775"/>
            <a:ext cx="3673475" cy="43926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i-FI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1" y="1628775"/>
            <a:ext cx="3668712" cy="43926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7088" y="1628775"/>
            <a:ext cx="3673475" cy="43926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628775"/>
            <a:ext cx="367442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088" y="2285993"/>
            <a:ext cx="3670300" cy="37353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8775"/>
            <a:ext cx="36718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85993"/>
            <a:ext cx="3671888" cy="37353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088" y="333376"/>
            <a:ext cx="7489824" cy="1079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088" y="1628775"/>
            <a:ext cx="7489825" cy="439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198834"/>
            <a:ext cx="8025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1273" y="6198834"/>
            <a:ext cx="17990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2" y="6198834"/>
            <a:ext cx="5032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1">
                <a:solidFill>
                  <a:schemeClr val="accent2"/>
                </a:solidFill>
              </a:defRPr>
            </a:lvl1pPr>
          </a:lstStyle>
          <a:p>
            <a:fld id="{49246692-9764-4796-AF2E-897E79EBAF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85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 descr="hometalkoot_su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59352" y="6172703"/>
            <a:ext cx="1246898" cy="3281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8" r:id="rId6"/>
    <p:sldLayoutId id="2147483659" r:id="rId7"/>
    <p:sldLayoutId id="2147483653" r:id="rId8"/>
    <p:sldLayoutId id="2147483654" r:id="rId9"/>
    <p:sldLayoutId id="2147483660" r:id="rId10"/>
    <p:sldLayoutId id="2147483655" r:id="rId11"/>
    <p:sldLayoutId id="2147483657" r:id="rId12"/>
    <p:sldLayoutId id="2147483663" r:id="rId13"/>
    <p:sldLayoutId id="2147483664" r:id="rId14"/>
  </p:sldLayoutIdLst>
  <p:transition spd="med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hyvarinen@thl.fi" TargetMode="External"/><Relationship Id="rId2" Type="http://schemas.openxmlformats.org/officeDocument/2006/relationships/hyperlink" Target="mailto:marjut.reiman@ttl.f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annu.viitanen@luukku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1.8.1 ILMAN MIKROBISTO ASUNNOISSA, KOULUISSA JA PÄIVÄKODEISSA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i-FI" sz="1000" dirty="0"/>
              <a:t>2</a:t>
            </a:r>
            <a:r>
              <a:rPr lang="fi-FI" sz="1000" dirty="0" smtClean="0"/>
              <a:t> H</a:t>
            </a:r>
          </a:p>
          <a:p>
            <a:r>
              <a:rPr lang="fi-FI" sz="1000" dirty="0" smtClean="0"/>
              <a:t>3+56 DIAA</a:t>
            </a:r>
          </a:p>
        </p:txBody>
      </p:sp>
    </p:spTree>
    <p:extLst>
      <p:ext uri="{BB962C8B-B14F-4D97-AF65-F5344CB8AC3E}">
        <p14:creationId xmlns:p14="http://schemas.microsoft.com/office/powerpoint/2010/main" val="39455917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956" y="308722"/>
            <a:ext cx="8640959" cy="115212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Sisäilmassa korkeammat elinkykyisten bakteerien pitoisuudet vuodenajasta riippumatta</a:t>
            </a:r>
            <a:r>
              <a:rPr lang="fi-FI" dirty="0"/>
              <a:t> </a:t>
            </a:r>
            <a:r>
              <a:rPr lang="fi-FI" sz="1800" dirty="0" smtClean="0"/>
              <a:t>Reponen </a:t>
            </a:r>
            <a:r>
              <a:rPr lang="fi-FI" sz="1800" i="1" dirty="0"/>
              <a:t>et al</a:t>
            </a:r>
            <a:r>
              <a:rPr lang="fi-FI" sz="1800" dirty="0" smtClean="0"/>
              <a:t>. 1992</a:t>
            </a:r>
            <a:endParaRPr lang="fi-FI" sz="1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5588" r="63029" b="51770"/>
          <a:stretch/>
        </p:blipFill>
        <p:spPr bwMode="auto">
          <a:xfrm>
            <a:off x="554061" y="3618005"/>
            <a:ext cx="4007000" cy="286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54061" y="1700808"/>
            <a:ext cx="864096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7188" indent="-357188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273050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254125" indent="-265113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706563" indent="-273050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151063" indent="-265113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6082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6pPr>
            <a:lvl7pPr marL="30654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7pPr>
            <a:lvl8pPr marL="35226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8pPr>
            <a:lvl9pPr marL="39798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2"/>
              </a:buClr>
            </a:pPr>
            <a:r>
              <a:rPr lang="fi-FI" sz="2000" kern="0" dirty="0"/>
              <a:t>Andersen 6-vaihekeräin</a:t>
            </a:r>
          </a:p>
          <a:p>
            <a:pPr>
              <a:buClr>
                <a:schemeClr val="accent2"/>
              </a:buClr>
            </a:pPr>
            <a:r>
              <a:rPr lang="fi-FI" sz="2000" kern="0" dirty="0" smtClean="0"/>
              <a:t>Mittaukset sekä sisä- että</a:t>
            </a:r>
            <a:br>
              <a:rPr lang="fi-FI" sz="2000" kern="0" dirty="0" smtClean="0"/>
            </a:br>
            <a:r>
              <a:rPr lang="fi-FI" sz="2000" kern="0" dirty="0" smtClean="0"/>
              <a:t>ulkoilmasta (n=303):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581177"/>
              </p:ext>
            </p:extLst>
          </p:nvPr>
        </p:nvGraphicFramePr>
        <p:xfrm>
          <a:off x="4427984" y="1538245"/>
          <a:ext cx="367240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224136"/>
                <a:gridCol w="1224136"/>
              </a:tblGrid>
              <a:tr h="481568">
                <a:tc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Sisäilma (n=162)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Ulkoilma (n=141)</a:t>
                      </a:r>
                      <a:endParaRPr lang="fi-FI" sz="1600" dirty="0"/>
                    </a:p>
                  </a:txBody>
                  <a:tcPr/>
                </a:tc>
              </a:tr>
              <a:tr h="289493">
                <a:tc>
                  <a:txBody>
                    <a:bodyPr/>
                    <a:lstStyle/>
                    <a:p>
                      <a:r>
                        <a:rPr lang="fi-FI" sz="1600" b="1" dirty="0" smtClean="0"/>
                        <a:t>Kesällä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 smtClean="0"/>
                        <a:t>86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 smtClean="0"/>
                        <a:t>86</a:t>
                      </a:r>
                      <a:endParaRPr lang="fi-FI" sz="1600" b="1" dirty="0"/>
                    </a:p>
                  </a:txBody>
                  <a:tcPr/>
                </a:tc>
              </a:tr>
              <a:tr h="289493">
                <a:tc>
                  <a:txBody>
                    <a:bodyPr/>
                    <a:lstStyle/>
                    <a:p>
                      <a:r>
                        <a:rPr lang="fi-FI" sz="1600" b="1" dirty="0" smtClean="0"/>
                        <a:t>Talvella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 smtClean="0"/>
                        <a:t>67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b="1" dirty="0" smtClean="0"/>
                        <a:t>48</a:t>
                      </a:r>
                      <a:endParaRPr lang="fi-FI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11"/>
          <p:cNvSpPr txBox="1"/>
          <p:nvPr/>
        </p:nvSpPr>
        <p:spPr>
          <a:xfrm>
            <a:off x="730938" y="2865130"/>
            <a:ext cx="758547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Sisäilman bakteeripitoisuudet korkeammat  bakteereilla sisälähde – ihminen itse (Nevalainen 1989)!</a:t>
            </a:r>
            <a:endParaRPr lang="fi-FI" sz="2000" b="1" dirty="0"/>
          </a:p>
        </p:txBody>
      </p:sp>
      <p:sp>
        <p:nvSpPr>
          <p:cNvPr id="3" name="Tekstiruutu 2"/>
          <p:cNvSpPr txBox="1"/>
          <p:nvPr/>
        </p:nvSpPr>
        <p:spPr>
          <a:xfrm>
            <a:off x="2200408" y="3618005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/>
              <a:t>Bakteerit</a:t>
            </a:r>
            <a:endParaRPr lang="fi-FI" b="1" dirty="0"/>
          </a:p>
        </p:txBody>
      </p:sp>
      <p:grpSp>
        <p:nvGrpSpPr>
          <p:cNvPr id="5" name="Ryhmä 4"/>
          <p:cNvGrpSpPr/>
          <p:nvPr/>
        </p:nvGrpSpPr>
        <p:grpSpPr>
          <a:xfrm>
            <a:off x="3419872" y="3608502"/>
            <a:ext cx="4032448" cy="2916842"/>
            <a:chOff x="4453432" y="3608502"/>
            <a:chExt cx="4007000" cy="298885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49597" r="63029" b="16395"/>
            <a:stretch/>
          </p:blipFill>
          <p:spPr bwMode="auto">
            <a:xfrm>
              <a:off x="4453432" y="3608502"/>
              <a:ext cx="4007000" cy="298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iruutu 9"/>
            <p:cNvSpPr txBox="1"/>
            <p:nvPr/>
          </p:nvSpPr>
          <p:spPr>
            <a:xfrm>
              <a:off x="5785703" y="3608502"/>
              <a:ext cx="17491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i-FI" b="1" dirty="0" smtClean="0"/>
                <a:t>Sieni-itiöt        </a:t>
              </a:r>
              <a:endParaRPr lang="fi-FI" b="1" dirty="0"/>
            </a:p>
          </p:txBody>
        </p:sp>
      </p:grp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49954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7" y="593993"/>
            <a:ext cx="8352159" cy="936055"/>
          </a:xfrm>
        </p:spPr>
        <p:txBody>
          <a:bodyPr>
            <a:normAutofit fontScale="90000"/>
          </a:bodyPr>
          <a:lstStyle/>
          <a:p>
            <a:r>
              <a:rPr lang="fi-FI" sz="2800" dirty="0" smtClean="0"/>
              <a:t>Sisäilman elinkykyisten mikrobipitoisuudet kodeissa, joissa erilainen ilmanvaihto      </a:t>
            </a:r>
            <a:r>
              <a:rPr lang="fi-FI" sz="1800" dirty="0" smtClean="0"/>
              <a:t>       						        			Reponen </a:t>
            </a:r>
            <a:r>
              <a:rPr lang="fi-FI" sz="1800" i="1" dirty="0"/>
              <a:t>et al</a:t>
            </a:r>
            <a:r>
              <a:rPr lang="fi-FI" sz="1800" dirty="0"/>
              <a:t>. </a:t>
            </a:r>
            <a:r>
              <a:rPr lang="fi-FI" sz="1800" dirty="0" smtClean="0"/>
              <a:t>1992</a:t>
            </a:r>
            <a:endParaRPr lang="fi-F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24" y="1458652"/>
            <a:ext cx="8218488" cy="2356519"/>
          </a:xfrm>
        </p:spPr>
        <p:txBody>
          <a:bodyPr>
            <a:normAutofit/>
          </a:bodyPr>
          <a:lstStyle/>
          <a:p>
            <a:r>
              <a:rPr lang="fi-FI" dirty="0" smtClean="0"/>
              <a:t>71 melko uutta kaupunki- ja lähiökotia </a:t>
            </a:r>
            <a:br>
              <a:rPr lang="fi-FI" dirty="0" smtClean="0"/>
            </a:br>
            <a:r>
              <a:rPr lang="fi-FI" dirty="0" smtClean="0"/>
              <a:t>(ei vaurioita eikä raportoituja terveysongelmia)</a:t>
            </a:r>
          </a:p>
          <a:p>
            <a:r>
              <a:rPr lang="fi-FI" dirty="0" smtClean="0"/>
              <a:t>Kesällä suurimmat erot mikrobipitoisuuksissa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3528" y="3599710"/>
            <a:ext cx="4320479" cy="2881314"/>
            <a:chOff x="323528" y="3356992"/>
            <a:chExt cx="4320479" cy="288131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0" t="16538" r="32675" b="52064"/>
            <a:stretch/>
          </p:blipFill>
          <p:spPr bwMode="auto">
            <a:xfrm>
              <a:off x="323528" y="3356992"/>
              <a:ext cx="4320479" cy="288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195736" y="4437112"/>
              <a:ext cx="432048" cy="1656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7927" y="2636912"/>
            <a:ext cx="727280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200" b="1" dirty="0" smtClean="0">
                <a:sym typeface="Wingdings" panose="05000000000000000000" pitchFamily="2" charset="2"/>
              </a:rPr>
              <a:t> Alemmat mikrobipitoisuudet kodeissa, joissa on     </a:t>
            </a:r>
            <a:br>
              <a:rPr lang="fi-FI" sz="2200" b="1" dirty="0" smtClean="0">
                <a:sym typeface="Wingdings" panose="05000000000000000000" pitchFamily="2" charset="2"/>
              </a:rPr>
            </a:br>
            <a:r>
              <a:rPr lang="fi-FI" sz="2200" b="1" dirty="0" smtClean="0">
                <a:sym typeface="Wingdings" panose="05000000000000000000" pitchFamily="2" charset="2"/>
              </a:rPr>
              <a:t>    koneellinen tulo- ja poistoilma!</a:t>
            </a:r>
            <a:endParaRPr lang="fi-FI" sz="2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0" y="3599710"/>
            <a:ext cx="4174435" cy="2997642"/>
            <a:chOff x="4572000" y="3356992"/>
            <a:chExt cx="4174435" cy="299764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1" t="50190" r="33179" b="17146"/>
            <a:stretch/>
          </p:blipFill>
          <p:spPr bwMode="auto">
            <a:xfrm>
              <a:off x="4572000" y="3356992"/>
              <a:ext cx="4174435" cy="2997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372200" y="4437112"/>
              <a:ext cx="432048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78639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9" y="404713"/>
            <a:ext cx="9001000" cy="1008063"/>
          </a:xfrm>
        </p:spPr>
        <p:txBody>
          <a:bodyPr>
            <a:normAutofit fontScale="90000"/>
          </a:bodyPr>
          <a:lstStyle/>
          <a:p>
            <a:r>
              <a:rPr lang="fi-FI" sz="3100" dirty="0" smtClean="0"/>
              <a:t>Ilmanvaihdon vaikutus elinkykyisten sieni-itiöiden </a:t>
            </a:r>
            <a:br>
              <a:rPr lang="fi-FI" sz="3100" dirty="0" smtClean="0"/>
            </a:br>
            <a:r>
              <a:rPr lang="fi-FI" sz="3100" dirty="0" smtClean="0"/>
              <a:t>kulkeutumiseen ulkoilmasta sisäilmaan </a:t>
            </a:r>
            <a:r>
              <a:rPr lang="fi-FI" sz="1800" dirty="0" smtClean="0"/>
              <a:t>Reponen </a:t>
            </a:r>
            <a:r>
              <a:rPr lang="fi-FI" sz="1800" i="1" dirty="0" smtClean="0"/>
              <a:t>et al. </a:t>
            </a:r>
            <a:r>
              <a:rPr lang="fi-FI" sz="1800" dirty="0" smtClean="0"/>
              <a:t>1989</a:t>
            </a:r>
            <a:endParaRPr lang="fi-FI" sz="1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11560" y="1412776"/>
          <a:ext cx="7632852" cy="2514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350151"/>
                <a:gridCol w="1350151"/>
                <a:gridCol w="1350151"/>
                <a:gridCol w="1350151"/>
              </a:tblGrid>
              <a:tr h="1158624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Koneellinen tulo- ja poistoilma</a:t>
                      </a:r>
                    </a:p>
                    <a:p>
                      <a:r>
                        <a:rPr lang="fi-FI" sz="1600" dirty="0" smtClean="0"/>
                        <a:t>GM (GSD)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Koneellinen poistoilma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 smtClean="0"/>
                        <a:t>GM (GSD)</a:t>
                      </a:r>
                    </a:p>
                    <a:p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baseline="0" dirty="0" smtClean="0"/>
                        <a:t>Paino-voimainen ilmanvaihto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baseline="0" dirty="0" smtClean="0"/>
                        <a:t>GM </a:t>
                      </a:r>
                      <a:r>
                        <a:rPr lang="fi-FI" sz="1600" dirty="0" smtClean="0"/>
                        <a:t>(GSD)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p-arvo</a:t>
                      </a:r>
                      <a:endParaRPr lang="fi-FI" sz="1600" dirty="0"/>
                    </a:p>
                  </a:txBody>
                  <a:tcPr/>
                </a:tc>
              </a:tr>
              <a:tr h="452056">
                <a:tc>
                  <a:txBody>
                    <a:bodyPr/>
                    <a:lstStyle/>
                    <a:p>
                      <a:r>
                        <a:rPr lang="fi-FI" dirty="0" smtClean="0"/>
                        <a:t>Ulkoilman pitoisuus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1100 (1,4)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1100 (1,5)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850 (2,0)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0,1166</a:t>
                      </a:r>
                      <a:endParaRPr lang="fi-FI" dirty="0"/>
                    </a:p>
                  </a:txBody>
                  <a:tcPr/>
                </a:tc>
              </a:tr>
              <a:tr h="452056">
                <a:tc>
                  <a:txBody>
                    <a:bodyPr/>
                    <a:lstStyle/>
                    <a:p>
                      <a:r>
                        <a:rPr lang="fi-FI" dirty="0" smtClean="0"/>
                        <a:t>Sisäilman pitoisuus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286</a:t>
                      </a:r>
                      <a:r>
                        <a:rPr lang="fi-FI" baseline="0" dirty="0" smtClean="0"/>
                        <a:t> (1,5)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525 (1,8)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371</a:t>
                      </a:r>
                      <a:r>
                        <a:rPr lang="fi-FI" baseline="0" dirty="0" smtClean="0"/>
                        <a:t> (1,7)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 smtClean="0"/>
                        <a:t>0,0332 *</a:t>
                      </a:r>
                      <a:endParaRPr lang="fi-FI" b="1" dirty="0"/>
                    </a:p>
                  </a:txBody>
                  <a:tcPr/>
                </a:tc>
              </a:tr>
              <a:tr h="452056">
                <a:tc>
                  <a:txBody>
                    <a:bodyPr/>
                    <a:lstStyle/>
                    <a:p>
                      <a:r>
                        <a:rPr lang="fi-FI" dirty="0" smtClean="0"/>
                        <a:t>S/U suhde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0,26 (1,5)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0,47 (1,7)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0,44 (2,4)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 smtClean="0"/>
                        <a:t>0,0319 *</a:t>
                      </a:r>
                      <a:endParaRPr lang="fi-FI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4011560"/>
            <a:ext cx="3563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GM= Geometrinen keskiarvo</a:t>
            </a:r>
          </a:p>
          <a:p>
            <a:r>
              <a:rPr lang="fi-FI" dirty="0" smtClean="0"/>
              <a:t>GSD= Geometrinen keskihajonta</a:t>
            </a:r>
            <a:endParaRPr lang="fi-FI" dirty="0"/>
          </a:p>
        </p:txBody>
      </p:sp>
      <p:sp>
        <p:nvSpPr>
          <p:cNvPr id="11" name="Oval 10"/>
          <p:cNvSpPr/>
          <p:nvPr/>
        </p:nvSpPr>
        <p:spPr>
          <a:xfrm>
            <a:off x="4139952" y="2996952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2843808" y="3429000"/>
            <a:ext cx="115212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4139952" y="3429000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2843808" y="2996952"/>
            <a:ext cx="115212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323528" y="5733256"/>
            <a:ext cx="8460938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Koneellinen tulo- ja poistoilmanvaihto alentaa pitoisuuksia  - korvausilma hallitusti ja suodattaen!</a:t>
            </a:r>
            <a:endParaRPr lang="fi-FI" sz="2000" b="1" dirty="0"/>
          </a:p>
        </p:txBody>
      </p:sp>
      <p:sp>
        <p:nvSpPr>
          <p:cNvPr id="13" name="TextBox 11"/>
          <p:cNvSpPr txBox="1"/>
          <p:nvPr/>
        </p:nvSpPr>
        <p:spPr>
          <a:xfrm>
            <a:off x="323528" y="4630282"/>
            <a:ext cx="8496944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>
                <a:sym typeface="Wingdings" panose="05000000000000000000" pitchFamily="2" charset="2"/>
              </a:rPr>
              <a:t>K</a:t>
            </a:r>
            <a:r>
              <a:rPr lang="fi-FI" sz="2000" b="1" dirty="0" smtClean="0">
                <a:sym typeface="Wingdings" panose="05000000000000000000" pitchFamily="2" charset="2"/>
              </a:rPr>
              <a:t>oneellinen poistoilmanvaihto  - kohteissa sisäilman sieni-itiöpitoisuuspitoisuudet korkeampia!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000" b="1" dirty="0" smtClean="0">
                <a:sym typeface="Wingdings" panose="05000000000000000000" pitchFamily="2" charset="2"/>
              </a:rPr>
              <a:t>(</a:t>
            </a:r>
            <a:r>
              <a:rPr lang="fi-FI" sz="2000" b="1" i="1" dirty="0" err="1" smtClean="0">
                <a:sym typeface="Wingdings" panose="05000000000000000000" pitchFamily="2" charset="2"/>
              </a:rPr>
              <a:t>Cladosporium</a:t>
            </a:r>
            <a:r>
              <a:rPr lang="fi-FI" sz="2000" b="1" dirty="0" smtClean="0">
                <a:sym typeface="Wingdings" panose="05000000000000000000" pitchFamily="2" charset="2"/>
              </a:rPr>
              <a:t>, </a:t>
            </a:r>
            <a:r>
              <a:rPr lang="fi-FI" sz="2000" b="1" i="1" dirty="0" err="1" smtClean="0">
                <a:sym typeface="Wingdings" panose="05000000000000000000" pitchFamily="2" charset="2"/>
              </a:rPr>
              <a:t>Penicillium</a:t>
            </a:r>
            <a:r>
              <a:rPr lang="fi-FI" sz="2000" b="1" dirty="0" smtClean="0">
                <a:sym typeface="Wingdings" panose="05000000000000000000" pitchFamily="2" charset="2"/>
              </a:rPr>
              <a:t>, hiivat ja steriilit &gt; 80% lajistosta)</a:t>
            </a:r>
            <a:endParaRPr lang="fi-FI" sz="2000" b="1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2312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8856983" cy="1008063"/>
          </a:xfrm>
        </p:spPr>
        <p:txBody>
          <a:bodyPr/>
          <a:lstStyle/>
          <a:p>
            <a:r>
              <a:rPr lang="fi-FI" sz="2800" dirty="0" smtClean="0"/>
              <a:t>Yleisimmät </a:t>
            </a:r>
            <a:r>
              <a:rPr lang="fi-FI" sz="2800" dirty="0"/>
              <a:t>vaurio- ja </a:t>
            </a:r>
            <a:r>
              <a:rPr lang="fi-FI" sz="2800" dirty="0" smtClean="0"/>
              <a:t>vertailukotien ilmanäytteissä esiintyvät elinkykyiset sienet (Suomi) </a:t>
            </a:r>
            <a:r>
              <a:rPr lang="fi-FI" sz="1800" dirty="0" smtClean="0"/>
              <a:t>Hyvärinen </a:t>
            </a:r>
            <a:r>
              <a:rPr lang="fi-FI" sz="1800" i="1" dirty="0" smtClean="0"/>
              <a:t>et al. </a:t>
            </a:r>
            <a:r>
              <a:rPr lang="fi-FI" sz="1800" dirty="0" smtClean="0"/>
              <a:t>1993</a:t>
            </a:r>
            <a:endParaRPr lang="fi-FI" sz="18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2" t="36681" r="16272" b="17079"/>
          <a:stretch/>
        </p:blipFill>
        <p:spPr bwMode="auto">
          <a:xfrm>
            <a:off x="179512" y="1009566"/>
            <a:ext cx="4680520" cy="474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8" t="82455" r="36969" b="11060"/>
          <a:stretch/>
        </p:blipFill>
        <p:spPr bwMode="auto">
          <a:xfrm>
            <a:off x="35496" y="5766792"/>
            <a:ext cx="2360612" cy="6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907704" y="1916832"/>
            <a:ext cx="360040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1907704" y="4725144"/>
            <a:ext cx="360040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1907704" y="4932784"/>
            <a:ext cx="360040" cy="152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1979712" y="5193196"/>
            <a:ext cx="288032" cy="1800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1979712" y="2996952"/>
            <a:ext cx="288032" cy="1800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1979712" y="2384884"/>
            <a:ext cx="288032" cy="1800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1280609" y="4702351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>
                <a:solidFill>
                  <a:srgbClr val="FF0000"/>
                </a:solidFill>
              </a:rPr>
              <a:t>p&lt;0.01</a:t>
            </a:r>
            <a:endParaRPr lang="fi-FI" sz="1200" dirty="0" smtClean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0186" y="2344089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>
                <a:solidFill>
                  <a:srgbClr val="FF0000"/>
                </a:solidFill>
              </a:rPr>
              <a:t>p&lt;0.05</a:t>
            </a:r>
            <a:endParaRPr lang="fi-FI" sz="11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0187" y="1894039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>
                <a:solidFill>
                  <a:srgbClr val="FF0000"/>
                </a:solidFill>
              </a:rPr>
              <a:t>p&lt;0.05</a:t>
            </a:r>
            <a:endParaRPr lang="fi-FI" sz="11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9632" y="2951366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>
                <a:solidFill>
                  <a:srgbClr val="FF0000"/>
                </a:solidFill>
              </a:rPr>
              <a:t>p&lt;0.05</a:t>
            </a:r>
            <a:endParaRPr lang="fi-FI" sz="11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9632" y="4869160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>
                <a:solidFill>
                  <a:srgbClr val="FF0000"/>
                </a:solidFill>
              </a:rPr>
              <a:t>p&lt;0.05</a:t>
            </a:r>
            <a:endParaRPr lang="fi-FI" sz="11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9632" y="5157192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smtClean="0">
                <a:solidFill>
                  <a:srgbClr val="FF0000"/>
                </a:solidFill>
              </a:rPr>
              <a:t>p&lt;0.05</a:t>
            </a:r>
            <a:endParaRPr lang="fi-FI" sz="11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491880" y="1916832"/>
            <a:ext cx="360040" cy="216024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Oval 28"/>
          <p:cNvSpPr/>
          <p:nvPr/>
        </p:nvSpPr>
        <p:spPr>
          <a:xfrm>
            <a:off x="3563888" y="2384884"/>
            <a:ext cx="288032" cy="1800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/>
          <p:cNvSpPr/>
          <p:nvPr/>
        </p:nvSpPr>
        <p:spPr>
          <a:xfrm>
            <a:off x="3563888" y="2996952"/>
            <a:ext cx="288032" cy="1800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Oval 30"/>
          <p:cNvSpPr/>
          <p:nvPr/>
        </p:nvSpPr>
        <p:spPr>
          <a:xfrm>
            <a:off x="3491880" y="4725144"/>
            <a:ext cx="360040" cy="216024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Oval 31"/>
          <p:cNvSpPr/>
          <p:nvPr/>
        </p:nvSpPr>
        <p:spPr>
          <a:xfrm>
            <a:off x="3491880" y="4932784"/>
            <a:ext cx="360040" cy="1524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Oval 32"/>
          <p:cNvSpPr/>
          <p:nvPr/>
        </p:nvSpPr>
        <p:spPr>
          <a:xfrm>
            <a:off x="3563888" y="5193196"/>
            <a:ext cx="288032" cy="1800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TextBox 37"/>
          <p:cNvSpPr txBox="1"/>
          <p:nvPr/>
        </p:nvSpPr>
        <p:spPr>
          <a:xfrm>
            <a:off x="5004048" y="3645024"/>
            <a:ext cx="4032448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000" b="1" dirty="0" smtClean="0">
                <a:sym typeface="Wingdings" panose="05000000000000000000" pitchFamily="2" charset="2"/>
              </a:rPr>
              <a:t> </a:t>
            </a:r>
            <a:r>
              <a:rPr lang="fi-FI" sz="2000" b="1" i="1" dirty="0" err="1" smtClean="0"/>
              <a:t>Cladosporium</a:t>
            </a:r>
            <a:r>
              <a:rPr lang="fi-FI" sz="2000" b="1" i="1" dirty="0"/>
              <a:t>, </a:t>
            </a:r>
            <a:r>
              <a:rPr lang="fi-FI" sz="2000" b="1" i="1" dirty="0" err="1"/>
              <a:t>Penicillium</a:t>
            </a:r>
            <a:r>
              <a:rPr lang="fi-FI" sz="2000" b="1" dirty="0"/>
              <a:t>, </a:t>
            </a:r>
            <a:r>
              <a:rPr lang="fi-FI" sz="2000" b="1" dirty="0" smtClean="0"/>
              <a:t/>
            </a:r>
            <a:br>
              <a:rPr lang="fi-FI" sz="2000" b="1" dirty="0" smtClean="0"/>
            </a:br>
            <a:r>
              <a:rPr lang="fi-FI" sz="2000" b="1" dirty="0" smtClean="0"/>
              <a:t>     hiivat </a:t>
            </a:r>
            <a:r>
              <a:rPr lang="fi-FI" sz="2000" b="1" dirty="0"/>
              <a:t>ja steriilit </a:t>
            </a:r>
            <a:r>
              <a:rPr lang="fi-FI" sz="2000" b="1" dirty="0" smtClean="0"/>
              <a:t>ovat   </a:t>
            </a:r>
            <a:br>
              <a:rPr lang="fi-FI" sz="2000" b="1" dirty="0" smtClean="0"/>
            </a:br>
            <a:r>
              <a:rPr lang="fi-FI" sz="2000" b="1" dirty="0" smtClean="0"/>
              <a:t>     yleisimpiä sieniä </a:t>
            </a:r>
            <a:r>
              <a:rPr lang="fi-FI" sz="2000" b="1" dirty="0"/>
              <a:t>sekä sisä- </a:t>
            </a:r>
            <a:r>
              <a:rPr lang="fi-FI" sz="2000" b="1" dirty="0" smtClean="0"/>
              <a:t/>
            </a:r>
            <a:br>
              <a:rPr lang="fi-FI" sz="2000" b="1" dirty="0" smtClean="0"/>
            </a:br>
            <a:r>
              <a:rPr lang="fi-FI" sz="2000" b="1" dirty="0" smtClean="0"/>
              <a:t>     että ulkoilmassa</a:t>
            </a:r>
            <a:endParaRPr lang="fi-FI" sz="2000" b="1" dirty="0"/>
          </a:p>
        </p:txBody>
      </p:sp>
      <p:sp>
        <p:nvSpPr>
          <p:cNvPr id="35" name="TextBox 37"/>
          <p:cNvSpPr txBox="1"/>
          <p:nvPr/>
        </p:nvSpPr>
        <p:spPr>
          <a:xfrm>
            <a:off x="5004048" y="2465601"/>
            <a:ext cx="4032448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000" b="1" dirty="0" smtClean="0">
                <a:sym typeface="Wingdings" panose="05000000000000000000" pitchFamily="2" charset="2"/>
              </a:rPr>
              <a:t> </a:t>
            </a:r>
            <a:r>
              <a:rPr lang="fi-FI" sz="2000" b="1" i="1" dirty="0" err="1" smtClean="0">
                <a:sym typeface="Wingdings" panose="05000000000000000000" pitchFamily="2" charset="2"/>
              </a:rPr>
              <a:t>Penicillium</a:t>
            </a:r>
            <a:r>
              <a:rPr lang="fi-FI" sz="2000" b="1" dirty="0" smtClean="0">
                <a:sym typeface="Wingdings" panose="05000000000000000000" pitchFamily="2" charset="2"/>
              </a:rPr>
              <a:t> </a:t>
            </a:r>
            <a:r>
              <a:rPr lang="fi-FI" sz="2000" b="1" i="1" dirty="0" smtClean="0">
                <a:sym typeface="Wingdings" panose="05000000000000000000" pitchFamily="2" charset="2"/>
              </a:rPr>
              <a:t> </a:t>
            </a:r>
            <a:r>
              <a:rPr lang="fi-FI" sz="2000" b="1" dirty="0" smtClean="0">
                <a:sym typeface="Wingdings" panose="05000000000000000000" pitchFamily="2" charset="2"/>
              </a:rPr>
              <a:t>ja </a:t>
            </a:r>
            <a:r>
              <a:rPr lang="fi-FI" sz="2000" b="1" i="1" dirty="0" err="1" smtClean="0">
                <a:sym typeface="Wingdings" panose="05000000000000000000" pitchFamily="2" charset="2"/>
              </a:rPr>
              <a:t>Cladosporium</a:t>
            </a:r>
            <a:r>
              <a:rPr lang="fi-FI" sz="2000" b="1" i="1" dirty="0" smtClean="0">
                <a:sym typeface="Wingdings" panose="05000000000000000000" pitchFamily="2" charset="2"/>
              </a:rPr>
              <a:t>  </a:t>
            </a:r>
            <a:br>
              <a:rPr lang="fi-FI" sz="2000" b="1" i="1" dirty="0" smtClean="0">
                <a:sym typeface="Wingdings" panose="05000000000000000000" pitchFamily="2" charset="2"/>
              </a:rPr>
            </a:br>
            <a:r>
              <a:rPr lang="fi-FI" sz="2000" b="1" i="1" dirty="0" smtClean="0">
                <a:sym typeface="Wingdings" panose="05000000000000000000" pitchFamily="2" charset="2"/>
              </a:rPr>
              <a:t>    </a:t>
            </a:r>
            <a:r>
              <a:rPr lang="fi-FI" sz="2000" b="1" dirty="0" smtClean="0">
                <a:sym typeface="Wingdings" panose="05000000000000000000" pitchFamily="2" charset="2"/>
              </a:rPr>
              <a:t>ovat yleisimmät homeet sekä   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000" b="1" dirty="0" smtClean="0">
                <a:sym typeface="Wingdings" panose="05000000000000000000" pitchFamily="2" charset="2"/>
              </a:rPr>
              <a:t>    vaurio- että vertailukodeissa!</a:t>
            </a:r>
            <a:endParaRPr lang="fi-FI" sz="2000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9056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7" cy="648072"/>
          </a:xfrm>
        </p:spPr>
        <p:txBody>
          <a:bodyPr>
            <a:normAutofit fontScale="90000"/>
          </a:bodyPr>
          <a:lstStyle/>
          <a:p>
            <a:r>
              <a:rPr lang="fi-FI" sz="3100" dirty="0" smtClean="0"/>
              <a:t>Asuntojen elinkykyiset sienet                 </a:t>
            </a:r>
            <a:r>
              <a:rPr lang="fi-FI" sz="1800" dirty="0" smtClean="0"/>
              <a:t>Hyvärinen 2002</a:t>
            </a:r>
            <a:endParaRPr lang="fi-FI" sz="1800" dirty="0"/>
          </a:p>
        </p:txBody>
      </p:sp>
      <p:graphicFrame>
        <p:nvGraphicFramePr>
          <p:cNvPr id="7" name="Taulukko 6"/>
          <p:cNvGraphicFramePr>
            <a:graphicFrameLocks noGrp="1"/>
          </p:cNvGraphicFramePr>
          <p:nvPr>
            <p:extLst/>
          </p:nvPr>
        </p:nvGraphicFramePr>
        <p:xfrm>
          <a:off x="251520" y="962744"/>
          <a:ext cx="8712968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1692188"/>
                <a:gridCol w="1692188"/>
              </a:tblGrid>
              <a:tr h="663847">
                <a:tc>
                  <a:txBody>
                    <a:bodyPr/>
                    <a:lstStyle/>
                    <a:p>
                      <a:pPr algn="l"/>
                      <a:r>
                        <a:rPr lang="fi-FI" sz="2000" dirty="0" smtClean="0"/>
                        <a:t>Sienisuku,</a:t>
                      </a:r>
                      <a:r>
                        <a:rPr lang="fi-FI" sz="2000" baseline="0" dirty="0" smtClean="0"/>
                        <a:t> -laji tai -ryhmä</a:t>
                      </a:r>
                      <a:endParaRPr lang="fi-FI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 smtClean="0"/>
                        <a:t>Vaurio</a:t>
                      </a:r>
                    </a:p>
                    <a:p>
                      <a:pPr algn="ctr"/>
                      <a:r>
                        <a:rPr lang="fi-FI" dirty="0" smtClean="0"/>
                        <a:t>(% näytteistä)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 smtClean="0"/>
                        <a:t>Vertailu</a:t>
                      </a:r>
                      <a:r>
                        <a:rPr lang="fi-FI" sz="2000" baseline="0" dirty="0" smtClean="0"/>
                        <a:t> </a:t>
                      </a:r>
                    </a:p>
                    <a:p>
                      <a:pPr algn="ctr"/>
                      <a:r>
                        <a:rPr lang="fi-FI" baseline="0" dirty="0" smtClean="0"/>
                        <a:t>(% näytteistä)</a:t>
                      </a:r>
                      <a:endParaRPr lang="fi-FI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fi-FI" i="1" dirty="0" err="1" smtClean="0"/>
                        <a:t>Penicillium</a:t>
                      </a:r>
                      <a:endParaRPr lang="fi-FI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79-97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24-100</a:t>
                      </a:r>
                      <a:endParaRPr lang="fi-FI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fi-FI" i="1" dirty="0" err="1" smtClean="0"/>
                        <a:t>Aspergillus</a:t>
                      </a:r>
                      <a:endParaRPr lang="fi-FI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53-73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19-55</a:t>
                      </a:r>
                      <a:endParaRPr lang="fi-FI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fi-FI" i="1" dirty="0" err="1" smtClean="0"/>
                        <a:t>Cladosporium</a:t>
                      </a:r>
                      <a:endParaRPr lang="fi-FI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47-76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24-71</a:t>
                      </a:r>
                      <a:endParaRPr lang="fi-FI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fi-FI" i="0" dirty="0" smtClean="0"/>
                        <a:t>Hiivat</a:t>
                      </a:r>
                      <a:endParaRPr lang="fi-FI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71-82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32-89</a:t>
                      </a:r>
                      <a:endParaRPr lang="fi-FI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fi-FI" i="0" dirty="0" smtClean="0"/>
                        <a:t>Steriilit pesäkkeet</a:t>
                      </a:r>
                      <a:endParaRPr lang="fi-FI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36-71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12-76</a:t>
                      </a:r>
                      <a:endParaRPr lang="fi-FI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fi-FI" sz="1500" i="1" dirty="0" err="1" smtClean="0"/>
                        <a:t>Ascomycetes</a:t>
                      </a:r>
                      <a:r>
                        <a:rPr lang="fi-FI" sz="1500" i="1" dirty="0" smtClean="0"/>
                        <a:t>, </a:t>
                      </a:r>
                      <a:r>
                        <a:rPr lang="fi-FI" sz="1500" i="1" dirty="0" err="1" smtClean="0"/>
                        <a:t>A.glaucus</a:t>
                      </a:r>
                      <a:r>
                        <a:rPr lang="fi-FI" sz="1500" i="1" dirty="0" smtClean="0"/>
                        <a:t>, </a:t>
                      </a:r>
                      <a:r>
                        <a:rPr lang="fi-FI" sz="1500" i="1" dirty="0" err="1" smtClean="0"/>
                        <a:t>A.niger</a:t>
                      </a:r>
                      <a:r>
                        <a:rPr lang="fi-FI" sz="1500" i="1" dirty="0" smtClean="0"/>
                        <a:t>, </a:t>
                      </a:r>
                      <a:r>
                        <a:rPr lang="fi-FI" sz="1500" i="1" dirty="0" err="1" smtClean="0"/>
                        <a:t>Chaetomium</a:t>
                      </a:r>
                      <a:r>
                        <a:rPr lang="fi-FI" sz="1500" i="1" dirty="0" smtClean="0"/>
                        <a:t>,</a:t>
                      </a:r>
                      <a:r>
                        <a:rPr lang="fi-FI" sz="1500" i="1" baseline="0" dirty="0" smtClean="0"/>
                        <a:t> </a:t>
                      </a:r>
                      <a:r>
                        <a:rPr lang="fi-FI" sz="1500" i="1" baseline="0" dirty="0" err="1" smtClean="0"/>
                        <a:t>Exophiala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Geomyces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Gliocephalis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Gonatobotrys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Gonatorrhodiella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Oedocephalon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Ovulariopsis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Rhizopus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Rhodotorula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Stachybotrys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Tritirachium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Ulocladium</a:t>
                      </a:r>
                      <a:r>
                        <a:rPr lang="fi-FI" sz="1500" i="1" baseline="0" dirty="0" smtClean="0"/>
                        <a:t>     </a:t>
                      </a:r>
                      <a:endParaRPr lang="fi-FI" sz="15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 anchor="ctr"/>
                </a:tc>
              </a:tr>
              <a:tr h="442885">
                <a:tc>
                  <a:txBody>
                    <a:bodyPr/>
                    <a:lstStyle/>
                    <a:p>
                      <a:pPr algn="l"/>
                      <a:r>
                        <a:rPr lang="fi-FI" sz="1500" i="1" dirty="0" err="1" smtClean="0"/>
                        <a:t>Acremonium</a:t>
                      </a:r>
                      <a:r>
                        <a:rPr lang="fi-FI" sz="1500" i="1" dirty="0" smtClean="0"/>
                        <a:t>,</a:t>
                      </a:r>
                      <a:r>
                        <a:rPr lang="fi-FI" sz="1500" i="1" baseline="0" dirty="0" smtClean="0"/>
                        <a:t> </a:t>
                      </a:r>
                      <a:r>
                        <a:rPr lang="fi-FI" sz="1500" i="1" baseline="0" dirty="0" err="1" smtClean="0"/>
                        <a:t>Alternaria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A.fumigatus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A.terreus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A.versicolor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Aureobasidium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Basidiomycetes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Botrytis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Chrysosporium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Eurotium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Fusarium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Geotrichum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Hyalodendron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Monocillium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Mucor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Oidiodendron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Olpitrichum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Paecilomyces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Phialophora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Phoma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Polyscytalum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Rhinocladiella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Scopulariopsis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Sphaeropsidales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Trichoderma</a:t>
                      </a:r>
                      <a:r>
                        <a:rPr lang="fi-FI" sz="1500" i="1" baseline="0" dirty="0" smtClean="0"/>
                        <a:t>, </a:t>
                      </a:r>
                      <a:r>
                        <a:rPr lang="fi-FI" sz="1500" i="1" baseline="0" dirty="0" err="1" smtClean="0"/>
                        <a:t>Wallemia</a:t>
                      </a:r>
                      <a:r>
                        <a:rPr lang="fi-FI" sz="1500" i="1" baseline="0" dirty="0" smtClean="0"/>
                        <a:t>         </a:t>
                      </a:r>
                      <a:endParaRPr lang="fi-FI" sz="15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 anchor="ctr"/>
                </a:tc>
              </a:tr>
              <a:tr h="347776">
                <a:tc>
                  <a:txBody>
                    <a:bodyPr/>
                    <a:lstStyle/>
                    <a:p>
                      <a:pPr algn="l"/>
                      <a:r>
                        <a:rPr lang="fi-FI" sz="1500" i="1" dirty="0" err="1" smtClean="0"/>
                        <a:t>Chrysonilia</a:t>
                      </a:r>
                      <a:r>
                        <a:rPr lang="fi-FI" sz="1500" i="1" dirty="0" smtClean="0"/>
                        <a:t>, </a:t>
                      </a:r>
                      <a:r>
                        <a:rPr lang="fi-FI" sz="1500" i="1" dirty="0" err="1" smtClean="0"/>
                        <a:t>Graphium</a:t>
                      </a:r>
                      <a:r>
                        <a:rPr lang="fi-FI" sz="1500" i="1" dirty="0" smtClean="0"/>
                        <a:t>,</a:t>
                      </a:r>
                      <a:r>
                        <a:rPr lang="fi-FI" sz="1500" i="1" baseline="0" dirty="0" smtClean="0"/>
                        <a:t> </a:t>
                      </a:r>
                      <a:r>
                        <a:rPr lang="fi-FI" sz="1500" i="1" baseline="0" dirty="0" err="1" smtClean="0"/>
                        <a:t>Humicola</a:t>
                      </a:r>
                      <a:r>
                        <a:rPr lang="fi-FI" sz="1500" i="1" baseline="0" dirty="0" smtClean="0"/>
                        <a:t> </a:t>
                      </a:r>
                      <a:endParaRPr lang="fi-FI" sz="15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55808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1729"/>
            <a:ext cx="8653367" cy="1008112"/>
          </a:xfrm>
        </p:spPr>
        <p:txBody>
          <a:bodyPr>
            <a:normAutofit fontScale="90000"/>
          </a:bodyPr>
          <a:lstStyle/>
          <a:p>
            <a:r>
              <a:rPr lang="fi-FI" sz="2800" dirty="0" smtClean="0"/>
              <a:t>Ulkoilman, kotien sisäilman ja kotipölyn elinkykyisten sienten lajisto  Bostonissa                          </a:t>
            </a:r>
            <a:r>
              <a:rPr lang="fi-FI" sz="1800" dirty="0" err="1" smtClean="0"/>
              <a:t>Chew</a:t>
            </a:r>
            <a:r>
              <a:rPr lang="fi-FI" sz="1800" dirty="0" smtClean="0"/>
              <a:t>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2003</a:t>
            </a:r>
            <a:endParaRPr lang="fi-FI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9" t="32436" r="23842" b="15855"/>
          <a:stretch/>
        </p:blipFill>
        <p:spPr bwMode="auto">
          <a:xfrm>
            <a:off x="3650679" y="1268760"/>
            <a:ext cx="5336543" cy="454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51520" y="1268760"/>
            <a:ext cx="3456384" cy="2088232"/>
          </a:xfrm>
        </p:spPr>
        <p:txBody>
          <a:bodyPr/>
          <a:lstStyle/>
          <a:p>
            <a:r>
              <a:rPr lang="fi-FI" sz="2000" b="1" u="sng" dirty="0" smtClean="0"/>
              <a:t>Bostonin syntymäkohortti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499 kotia, 505 vauvaa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Sisäilma (</a:t>
            </a:r>
            <a:r>
              <a:rPr lang="fi-FI" sz="2000" dirty="0" err="1" smtClean="0"/>
              <a:t>k.a</a:t>
            </a:r>
            <a:r>
              <a:rPr lang="fi-FI" sz="2000" dirty="0" smtClean="0"/>
              <a:t>.</a:t>
            </a:r>
            <a:r>
              <a:rPr lang="fi-FI" sz="1800" dirty="0" smtClean="0"/>
              <a:t>) 580 cfu/m</a:t>
            </a:r>
            <a:r>
              <a:rPr lang="fi-FI" sz="1800" baseline="30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Ulkoilma </a:t>
            </a:r>
            <a:r>
              <a:rPr lang="fi-FI" sz="1800" dirty="0"/>
              <a:t> </a:t>
            </a:r>
            <a:r>
              <a:rPr lang="fi-FI" sz="1800" dirty="0" smtClean="0"/>
              <a:t>        986 </a:t>
            </a:r>
            <a:r>
              <a:rPr lang="fi-FI" sz="1800" dirty="0"/>
              <a:t>cfu/m</a:t>
            </a:r>
            <a:r>
              <a:rPr lang="fi-FI" sz="1800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Kotipöly </a:t>
            </a:r>
            <a:r>
              <a:rPr lang="fi-FI" sz="1800" dirty="0"/>
              <a:t> </a:t>
            </a:r>
            <a:r>
              <a:rPr lang="fi-FI" sz="1800" dirty="0" smtClean="0"/>
              <a:t>    200473 </a:t>
            </a:r>
            <a:r>
              <a:rPr lang="fi-FI" sz="1800" dirty="0" err="1" smtClean="0"/>
              <a:t>cfu/g</a:t>
            </a:r>
            <a:endParaRPr lang="fi-FI" sz="1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5082" y="3172174"/>
            <a:ext cx="3096344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Ulko- ja sisäilman sienipitoisuudet korreloivat vahvasti </a:t>
            </a:r>
          </a:p>
          <a:p>
            <a:r>
              <a:rPr lang="fi-FI" sz="2000" b="1" dirty="0">
                <a:sym typeface="Wingdings" panose="05000000000000000000" pitchFamily="2" charset="2"/>
              </a:rPr>
              <a:t> </a:t>
            </a:r>
            <a:r>
              <a:rPr lang="fi-FI" sz="2000" b="1" dirty="0" smtClean="0">
                <a:sym typeface="Wingdings" panose="05000000000000000000" pitchFamily="2" charset="2"/>
              </a:rPr>
              <a:t>    r = 0.58, p = 0.0001</a:t>
            </a:r>
            <a:endParaRPr lang="fi-FI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99992" y="1189841"/>
            <a:ext cx="4248472" cy="1087031"/>
            <a:chOff x="4499992" y="1189841"/>
            <a:chExt cx="4248472" cy="1087031"/>
          </a:xfrm>
        </p:grpSpPr>
        <p:sp>
          <p:nvSpPr>
            <p:cNvPr id="10" name="TextBox 9"/>
            <p:cNvSpPr txBox="1"/>
            <p:nvPr/>
          </p:nvSpPr>
          <p:spPr>
            <a:xfrm>
              <a:off x="4499992" y="1189841"/>
              <a:ext cx="3441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 smtClean="0"/>
                <a:t>Sienilajiston esiintyminen (%)</a:t>
              </a:r>
              <a:endParaRPr lang="fi-FI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48264" y="1538208"/>
              <a:ext cx="1800200" cy="738664"/>
              <a:chOff x="6948264" y="1538208"/>
              <a:chExt cx="1800200" cy="73866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948264" y="1538208"/>
                <a:ext cx="1800200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i-FI" sz="1400" dirty="0" smtClean="0"/>
                  <a:t>Ulkoilma (n=392)</a:t>
                </a:r>
              </a:p>
              <a:p>
                <a:pPr algn="r"/>
                <a:r>
                  <a:rPr lang="fi-FI" sz="1400" dirty="0" smtClean="0"/>
                  <a:t>Sisäilma (n=496)</a:t>
                </a:r>
              </a:p>
              <a:p>
                <a:pPr algn="r"/>
                <a:r>
                  <a:rPr lang="fi-FI" sz="1400" dirty="0" smtClean="0"/>
                  <a:t>Kotipöly  (n=397)</a:t>
                </a:r>
                <a:endParaRPr lang="fi-FI" sz="14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48264" y="1592796"/>
                <a:ext cx="216024" cy="1080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948264" y="1808820"/>
                <a:ext cx="216024" cy="108012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948264" y="2024844"/>
                <a:ext cx="216024" cy="10801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264709" y="4602379"/>
            <a:ext cx="3096344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i="1" dirty="0" err="1" smtClean="0">
                <a:sym typeface="Wingdings" panose="05000000000000000000" pitchFamily="2" charset="2"/>
              </a:rPr>
              <a:t>Penicillium</a:t>
            </a:r>
            <a:r>
              <a:rPr lang="fi-FI" sz="2000" b="1" dirty="0" smtClean="0">
                <a:sym typeface="Wingdings" panose="05000000000000000000" pitchFamily="2" charset="2"/>
              </a:rPr>
              <a:t> -hometta enemmän sisä- kuin ulkoilmassa</a:t>
            </a:r>
            <a:endParaRPr lang="fi-FI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1520" y="5741000"/>
            <a:ext cx="7848872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Kotipölyyn kertyviä: Alt, hiivat, </a:t>
            </a:r>
            <a:r>
              <a:rPr lang="fi-FI" sz="2000" b="1" dirty="0" err="1" smtClean="0">
                <a:sym typeface="Wingdings" panose="05000000000000000000" pitchFamily="2" charset="2"/>
              </a:rPr>
              <a:t>Aur</a:t>
            </a:r>
            <a:r>
              <a:rPr lang="fi-FI" sz="2000" b="1" dirty="0" smtClean="0">
                <a:sym typeface="Wingdings" panose="05000000000000000000" pitchFamily="2" charset="2"/>
              </a:rPr>
              <a:t>, </a:t>
            </a:r>
            <a:r>
              <a:rPr lang="fi-FI" sz="2000" b="1" dirty="0" err="1" smtClean="0">
                <a:sym typeface="Wingdings" panose="05000000000000000000" pitchFamily="2" charset="2"/>
              </a:rPr>
              <a:t>Eur</a:t>
            </a:r>
            <a:r>
              <a:rPr lang="fi-FI" sz="2000" b="1" dirty="0" smtClean="0">
                <a:sym typeface="Wingdings" panose="05000000000000000000" pitchFamily="2" charset="2"/>
              </a:rPr>
              <a:t>, </a:t>
            </a:r>
            <a:r>
              <a:rPr lang="fi-FI" sz="2000" b="1" dirty="0" err="1" smtClean="0">
                <a:sym typeface="Wingdings" panose="05000000000000000000" pitchFamily="2" charset="2"/>
              </a:rPr>
              <a:t>Anigr</a:t>
            </a:r>
            <a:r>
              <a:rPr lang="fi-FI" sz="2000" b="1" dirty="0" smtClean="0">
                <a:sym typeface="Wingdings" panose="05000000000000000000" pitchFamily="2" charset="2"/>
              </a:rPr>
              <a:t>, </a:t>
            </a:r>
            <a:r>
              <a:rPr lang="fi-FI" sz="2000" b="1" dirty="0" err="1" smtClean="0">
                <a:sym typeface="Wingdings" panose="05000000000000000000" pitchFamily="2" charset="2"/>
              </a:rPr>
              <a:t>Avers</a:t>
            </a:r>
            <a:r>
              <a:rPr lang="fi-FI" sz="2000" b="1" dirty="0" smtClean="0">
                <a:sym typeface="Wingdings" panose="05000000000000000000" pitchFamily="2" charset="2"/>
              </a:rPr>
              <a:t>, </a:t>
            </a:r>
            <a:r>
              <a:rPr lang="fi-FI" sz="2000" b="1" dirty="0" err="1" smtClean="0">
                <a:sym typeface="Wingdings" panose="05000000000000000000" pitchFamily="2" charset="2"/>
              </a:rPr>
              <a:t>Aochr</a:t>
            </a:r>
            <a:endParaRPr lang="fi-FI" sz="2000" b="1" dirty="0"/>
          </a:p>
        </p:txBody>
      </p:sp>
      <p:sp>
        <p:nvSpPr>
          <p:cNvPr id="27" name="Down Arrow 26"/>
          <p:cNvSpPr/>
          <p:nvPr/>
        </p:nvSpPr>
        <p:spPr>
          <a:xfrm rot="248965">
            <a:off x="5160471" y="2857691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Down Arrow 27"/>
          <p:cNvSpPr/>
          <p:nvPr/>
        </p:nvSpPr>
        <p:spPr>
          <a:xfrm rot="248965">
            <a:off x="5736535" y="1993595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Down Arrow 28"/>
          <p:cNvSpPr/>
          <p:nvPr/>
        </p:nvSpPr>
        <p:spPr>
          <a:xfrm rot="248965">
            <a:off x="6024567" y="2209619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Down Arrow 29"/>
          <p:cNvSpPr/>
          <p:nvPr/>
        </p:nvSpPr>
        <p:spPr>
          <a:xfrm rot="248965">
            <a:off x="6312599" y="2569659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Down Arrow 30"/>
          <p:cNvSpPr/>
          <p:nvPr/>
        </p:nvSpPr>
        <p:spPr>
          <a:xfrm rot="248965">
            <a:off x="6528623" y="3292120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Down Arrow 31"/>
          <p:cNvSpPr/>
          <p:nvPr/>
        </p:nvSpPr>
        <p:spPr>
          <a:xfrm rot="248965">
            <a:off x="6816655" y="3562735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Down Arrow 32"/>
          <p:cNvSpPr/>
          <p:nvPr/>
        </p:nvSpPr>
        <p:spPr>
          <a:xfrm rot="248965">
            <a:off x="7680751" y="2785683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Down Arrow 33"/>
          <p:cNvSpPr/>
          <p:nvPr/>
        </p:nvSpPr>
        <p:spPr>
          <a:xfrm rot="248965">
            <a:off x="8832879" y="4156216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Down Arrow 34"/>
          <p:cNvSpPr/>
          <p:nvPr/>
        </p:nvSpPr>
        <p:spPr>
          <a:xfrm rot="248965">
            <a:off x="4847625" y="1563928"/>
            <a:ext cx="144016" cy="348149"/>
          </a:xfrm>
          <a:prstGeom prst="downArrow">
            <a:avLst/>
          </a:prstGeom>
          <a:solidFill>
            <a:srgbClr val="519B2F"/>
          </a:solidFill>
          <a:ln>
            <a:solidFill>
              <a:srgbClr val="519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3D96B8-22A6-46D9-8A4F-7038E0CA149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45509" r="28736" b="9724"/>
          <a:stretch/>
        </p:blipFill>
        <p:spPr bwMode="auto">
          <a:xfrm>
            <a:off x="3898" y="1123740"/>
            <a:ext cx="9140102" cy="496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0134" y="34261"/>
            <a:ext cx="8207375" cy="1080120"/>
          </a:xfrm>
        </p:spPr>
        <p:txBody>
          <a:bodyPr/>
          <a:lstStyle/>
          <a:p>
            <a:r>
              <a:rPr lang="fi-FI" sz="2400" dirty="0" smtClean="0"/>
              <a:t>Elinkykyisten sienten pitoisuuksia eri maiden rakennuksissa                        </a:t>
            </a:r>
            <a:r>
              <a:rPr lang="fi-FI" sz="1600" dirty="0" smtClean="0"/>
              <a:t>Nevalainen </a:t>
            </a:r>
            <a:r>
              <a:rPr lang="fi-FI" sz="1600" i="1" dirty="0"/>
              <a:t>et al. </a:t>
            </a:r>
            <a:r>
              <a:rPr lang="fi-FI" sz="1600" dirty="0"/>
              <a:t>2015 </a:t>
            </a:r>
            <a:r>
              <a:rPr lang="fi-FI" sz="1600" dirty="0" err="1"/>
              <a:t>review</a:t>
            </a:r>
            <a:endParaRPr lang="fi-FI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6094457"/>
            <a:ext cx="496161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100" dirty="0" smtClean="0"/>
              <a:t>NV</a:t>
            </a:r>
            <a:r>
              <a:rPr lang="fi-FI" sz="1100" dirty="0"/>
              <a:t>, </a:t>
            </a:r>
            <a:r>
              <a:rPr lang="fi-FI" sz="1100" dirty="0" err="1"/>
              <a:t>natural</a:t>
            </a:r>
            <a:r>
              <a:rPr lang="fi-FI" sz="1100" dirty="0"/>
              <a:t> </a:t>
            </a:r>
            <a:r>
              <a:rPr lang="fi-FI" sz="1100" dirty="0" err="1"/>
              <a:t>ventilation</a:t>
            </a:r>
            <a:r>
              <a:rPr lang="fi-FI" sz="1100" dirty="0"/>
              <a:t>; AC, air </a:t>
            </a:r>
            <a:r>
              <a:rPr lang="fi-FI" sz="1100" dirty="0" err="1"/>
              <a:t>conditioned</a:t>
            </a:r>
            <a:r>
              <a:rPr lang="fi-FI" sz="1100" dirty="0"/>
              <a:t>; DL, </a:t>
            </a:r>
            <a:r>
              <a:rPr lang="fi-FI" sz="1100" dirty="0" err="1"/>
              <a:t>detection</a:t>
            </a:r>
            <a:r>
              <a:rPr lang="fi-FI" sz="1100" dirty="0"/>
              <a:t> </a:t>
            </a:r>
            <a:r>
              <a:rPr lang="fi-FI" sz="1100" dirty="0" err="1"/>
              <a:t>limit</a:t>
            </a:r>
            <a:r>
              <a:rPr lang="fi-FI" sz="1100" dirty="0"/>
              <a:t>; </a:t>
            </a:r>
            <a:r>
              <a:rPr lang="fi-FI" sz="1100" dirty="0" err="1"/>
              <a:t>avg</a:t>
            </a:r>
            <a:r>
              <a:rPr lang="fi-FI" sz="1100" dirty="0"/>
              <a:t>, </a:t>
            </a:r>
            <a:r>
              <a:rPr lang="fi-FI" sz="1100" dirty="0" err="1"/>
              <a:t>average</a:t>
            </a:r>
            <a:r>
              <a:rPr lang="fi-FI" sz="1100" dirty="0"/>
              <a:t>.</a:t>
            </a:r>
          </a:p>
          <a:p>
            <a:r>
              <a:rPr lang="en-US" sz="1100" baseline="30000" dirty="0" err="1" smtClean="0"/>
              <a:t>b</a:t>
            </a:r>
            <a:r>
              <a:rPr lang="en-US" sz="1100" dirty="0" err="1" smtClean="0"/>
              <a:t>coarse</a:t>
            </a:r>
            <a:r>
              <a:rPr lang="en-US" sz="1100" dirty="0" smtClean="0"/>
              <a:t> </a:t>
            </a:r>
            <a:r>
              <a:rPr lang="en-US" sz="1100" dirty="0"/>
              <a:t>fraction &gt;8 lm, fine fraction &lt;8 lm, based on two-stage impactor.</a:t>
            </a:r>
            <a:endParaRPr lang="fi-FI" sz="1100" dirty="0"/>
          </a:p>
        </p:txBody>
      </p:sp>
      <p:sp>
        <p:nvSpPr>
          <p:cNvPr id="2" name="Tekstiruutu 1"/>
          <p:cNvSpPr txBox="1"/>
          <p:nvPr/>
        </p:nvSpPr>
        <p:spPr>
          <a:xfrm>
            <a:off x="3203848" y="1793180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i="1" dirty="0" err="1" smtClean="0"/>
              <a:t>Nov</a:t>
            </a:r>
            <a:r>
              <a:rPr lang="fi-FI" sz="1100" i="1" dirty="0" smtClean="0"/>
              <a:t> -94</a:t>
            </a:r>
            <a:r>
              <a:rPr lang="fi-FI" sz="1100" i="1" dirty="0" smtClean="0">
                <a:sym typeface="Wingdings" panose="05000000000000000000" pitchFamily="2" charset="2"/>
              </a:rPr>
              <a:t></a:t>
            </a:r>
            <a:r>
              <a:rPr lang="fi-FI" sz="1100" i="1" dirty="0" smtClean="0"/>
              <a:t>Sep -96</a:t>
            </a:r>
            <a:endParaRPr lang="fi-FI" sz="1100" i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81229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07375" cy="129609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- Mitä lisätietoa tai vahvistusta aiempaan ovat DNA-pohjaiset menetelmät </a:t>
            </a:r>
            <a:br>
              <a:rPr lang="fi-FI" dirty="0" smtClean="0"/>
            </a:br>
            <a:r>
              <a:rPr lang="fi-FI" dirty="0" smtClean="0"/>
              <a:t>(esim. </a:t>
            </a:r>
            <a:r>
              <a:rPr lang="fi-FI" dirty="0" err="1" smtClean="0"/>
              <a:t>qPCR</a:t>
            </a:r>
            <a:r>
              <a:rPr lang="fi-FI" dirty="0" smtClean="0"/>
              <a:t> ja NGS) tuoneet?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9920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2" y="260648"/>
            <a:ext cx="8964489" cy="864096"/>
          </a:xfrm>
        </p:spPr>
        <p:txBody>
          <a:bodyPr/>
          <a:lstStyle/>
          <a:p>
            <a:pPr algn="ctr"/>
            <a:r>
              <a:rPr lang="fi-FI" sz="2800" dirty="0" smtClean="0"/>
              <a:t>    Sisäilman pääasiallinen bakteerilähde on ihminen</a:t>
            </a:r>
            <a:br>
              <a:rPr lang="fi-FI" sz="2800" dirty="0" smtClean="0"/>
            </a:br>
            <a:endParaRPr lang="fi-FI" sz="18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5" t="27597" r="42697" b="36328"/>
          <a:stretch/>
        </p:blipFill>
        <p:spPr bwMode="auto">
          <a:xfrm rot="5400000">
            <a:off x="4675719" y="3315424"/>
            <a:ext cx="1378007" cy="403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9975" y="6053226"/>
            <a:ext cx="8260457" cy="400110"/>
          </a:xfrm>
          <a:prstGeom prst="rect">
            <a:avLst/>
          </a:prstGeom>
          <a:solidFill>
            <a:srgbClr val="A8F0ED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Kotien bakteeristo on sekoitus sen asukkaiden bakteereista !</a:t>
            </a:r>
            <a:endParaRPr lang="fi-FI" sz="20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4" t="40959" r="36623" b="49850"/>
          <a:stretch/>
        </p:blipFill>
        <p:spPr bwMode="auto">
          <a:xfrm>
            <a:off x="7335620" y="4806445"/>
            <a:ext cx="111462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3347868" y="4354651"/>
            <a:ext cx="44198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dirty="0" smtClean="0"/>
              <a:t>0            20            40           60           80          100 % </a:t>
            </a:r>
            <a:endParaRPr lang="fi-FI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93" y="1516435"/>
            <a:ext cx="3526979" cy="266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1431"/>
          <a:stretch/>
        </p:blipFill>
        <p:spPr bwMode="auto">
          <a:xfrm>
            <a:off x="384101" y="1444427"/>
            <a:ext cx="4619947" cy="226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196238" y="1124744"/>
            <a:ext cx="22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1)</a:t>
            </a:r>
            <a:r>
              <a:rPr lang="fi-FI" dirty="0"/>
              <a:t> Täubel </a:t>
            </a:r>
            <a:r>
              <a:rPr lang="fi-FI" i="1" dirty="0"/>
              <a:t>et al. </a:t>
            </a:r>
            <a:r>
              <a:rPr lang="fi-FI" dirty="0"/>
              <a:t>2009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5076056" y="112474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</a:t>
            </a:r>
            <a:r>
              <a:rPr lang="fi-FI" dirty="0" smtClean="0"/>
              <a:t>) </a:t>
            </a:r>
            <a:r>
              <a:rPr lang="fi-FI" dirty="0" err="1"/>
              <a:t>Hospodsky</a:t>
            </a:r>
            <a:r>
              <a:rPr lang="fi-FI" dirty="0"/>
              <a:t> </a:t>
            </a:r>
            <a:r>
              <a:rPr lang="fi-FI" i="1" dirty="0"/>
              <a:t>et al. </a:t>
            </a:r>
            <a:r>
              <a:rPr lang="fi-FI" dirty="0"/>
              <a:t>2012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3275856" y="40050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3) </a:t>
            </a:r>
            <a:r>
              <a:rPr lang="fi-FI" dirty="0" err="1"/>
              <a:t>Lax</a:t>
            </a:r>
            <a:r>
              <a:rPr lang="fi-FI" dirty="0"/>
              <a:t> </a:t>
            </a:r>
            <a:r>
              <a:rPr lang="fi-FI" i="1" dirty="0"/>
              <a:t>et al. </a:t>
            </a:r>
            <a:r>
              <a:rPr lang="fi-FI" dirty="0"/>
              <a:t>2015 </a:t>
            </a:r>
          </a:p>
        </p:txBody>
      </p:sp>
      <p:grpSp>
        <p:nvGrpSpPr>
          <p:cNvPr id="20" name="Ryhmä 19"/>
          <p:cNvGrpSpPr/>
          <p:nvPr/>
        </p:nvGrpSpPr>
        <p:grpSpPr>
          <a:xfrm>
            <a:off x="384101" y="3776762"/>
            <a:ext cx="2379558" cy="954107"/>
            <a:chOff x="384101" y="3812850"/>
            <a:chExt cx="2588543" cy="1010326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01" y="3898753"/>
              <a:ext cx="371475" cy="85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kstiruutu 13"/>
            <p:cNvSpPr txBox="1"/>
            <p:nvPr/>
          </p:nvSpPr>
          <p:spPr>
            <a:xfrm>
              <a:off x="736760" y="3812850"/>
              <a:ext cx="2235884" cy="101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 smtClean="0"/>
                <a:t>ihmisen ihon </a:t>
              </a:r>
              <a:r>
                <a:rPr lang="fi-FI" sz="1400" dirty="0" err="1" smtClean="0"/>
                <a:t>flora</a:t>
              </a:r>
              <a:endParaRPr lang="fi-FI" sz="1400" dirty="0" smtClean="0"/>
            </a:p>
            <a:p>
              <a:r>
                <a:rPr lang="fi-FI" sz="1400" dirty="0" smtClean="0"/>
                <a:t>mahdollinen ihmislähde</a:t>
              </a:r>
            </a:p>
            <a:p>
              <a:r>
                <a:rPr lang="fi-FI" sz="1400" dirty="0" smtClean="0"/>
                <a:t>mahdollinen muu lähde</a:t>
              </a:r>
            </a:p>
            <a:p>
              <a:r>
                <a:rPr lang="fi-FI" sz="1400" dirty="0" smtClean="0"/>
                <a:t>epäselvä lähde</a:t>
              </a:r>
              <a:endParaRPr lang="fi-FI" sz="1400" dirty="0"/>
            </a:p>
          </p:txBody>
        </p:sp>
      </p:grpSp>
      <p:sp>
        <p:nvSpPr>
          <p:cNvPr id="3" name="Dian numeron paikkamerkki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3D96B8-22A6-46D9-8A4F-7038E0CA149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189799" y="311474"/>
            <a:ext cx="8928991" cy="1224087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Bakteerien esiintyminen lattiapölyssä, sisäilmassa, IV-kanavan tuloilmassa sekä suodattimessa</a:t>
            </a:r>
            <a:br>
              <a:rPr lang="fi-FI" dirty="0" smtClean="0"/>
            </a:br>
            <a:r>
              <a:rPr lang="fi-FI" dirty="0" smtClean="0"/>
              <a:t> </a:t>
            </a:r>
            <a:r>
              <a:rPr lang="fi-FI" sz="1800" dirty="0" smtClean="0"/>
              <a:t>                                                                                                  </a:t>
            </a:r>
            <a:r>
              <a:rPr lang="fi-FI" sz="1800" dirty="0" err="1" smtClean="0"/>
              <a:t>Hospodsky</a:t>
            </a:r>
            <a:r>
              <a:rPr lang="fi-FI" sz="1800" dirty="0" smtClean="0"/>
              <a:t>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2012</a:t>
            </a:r>
            <a:endParaRPr lang="fi-FI" sz="24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95050"/>
            <a:ext cx="5992794" cy="49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Ryhmä 15"/>
          <p:cNvGrpSpPr/>
          <p:nvPr/>
        </p:nvGrpSpPr>
        <p:grpSpPr>
          <a:xfrm>
            <a:off x="251520" y="1755394"/>
            <a:ext cx="1960539" cy="2321678"/>
            <a:chOff x="6948264" y="1340768"/>
            <a:chExt cx="1960539" cy="2321678"/>
          </a:xfrm>
        </p:grpSpPr>
        <p:sp>
          <p:nvSpPr>
            <p:cNvPr id="11" name="Suorakulmio 10"/>
            <p:cNvSpPr/>
            <p:nvPr/>
          </p:nvSpPr>
          <p:spPr>
            <a:xfrm>
              <a:off x="6948264" y="1459745"/>
              <a:ext cx="360040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/>
            <p:cNvSpPr/>
            <p:nvPr/>
          </p:nvSpPr>
          <p:spPr>
            <a:xfrm>
              <a:off x="6959266" y="3197880"/>
              <a:ext cx="360040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13"/>
            <p:cNvSpPr txBox="1"/>
            <p:nvPr/>
          </p:nvSpPr>
          <p:spPr>
            <a:xfrm>
              <a:off x="7092280" y="1340768"/>
              <a:ext cx="1816523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b="1" dirty="0" smtClean="0"/>
                <a:t>    Ihmisperäiset</a:t>
              </a:r>
            </a:p>
            <a:p>
              <a:r>
                <a:rPr lang="fi-FI" sz="1600" b="1" dirty="0" smtClean="0"/>
                <a:t>    bakteerit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400" dirty="0" err="1"/>
                <a:t>Enterobakteerit</a:t>
              </a:r>
              <a:endParaRPr lang="fi-FI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400" dirty="0" err="1" smtClean="0"/>
                <a:t>Korynebakteerit</a:t>
              </a:r>
              <a:endParaRPr lang="fi-FI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400" dirty="0" err="1" smtClean="0"/>
                <a:t>Propionibakteerit</a:t>
              </a:r>
              <a:endParaRPr lang="fi-FI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400" dirty="0" smtClean="0"/>
                <a:t>Stafylokokit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sz="1400" dirty="0" smtClean="0"/>
                <a:t>Streptokokit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i-FI" sz="1400" dirty="0" smtClean="0"/>
            </a:p>
            <a:p>
              <a:endParaRPr lang="fi-FI" sz="1600" dirty="0"/>
            </a:p>
          </p:txBody>
        </p:sp>
        <p:sp>
          <p:nvSpPr>
            <p:cNvPr id="17" name="Tekstiruutu 16"/>
            <p:cNvSpPr txBox="1"/>
            <p:nvPr/>
          </p:nvSpPr>
          <p:spPr>
            <a:xfrm>
              <a:off x="7391314" y="3077671"/>
              <a:ext cx="1257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b="1" dirty="0" smtClean="0"/>
                <a:t>Ympäristö-</a:t>
              </a:r>
            </a:p>
            <a:p>
              <a:r>
                <a:rPr lang="fi-FI" sz="1600" b="1" dirty="0" smtClean="0"/>
                <a:t>bakteerit</a:t>
              </a:r>
            </a:p>
          </p:txBody>
        </p:sp>
      </p:grpSp>
      <p:sp>
        <p:nvSpPr>
          <p:cNvPr id="18" name="Tekstiruutu 17"/>
          <p:cNvSpPr txBox="1"/>
          <p:nvPr/>
        </p:nvSpPr>
        <p:spPr>
          <a:xfrm>
            <a:off x="4427984" y="2586390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FF0000"/>
                </a:solidFill>
              </a:rPr>
              <a:t>20 % </a:t>
            </a:r>
            <a:endParaRPr lang="fi-FI" sz="1600" b="1" dirty="0">
              <a:solidFill>
                <a:srgbClr val="FF0000"/>
              </a:solidFill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7524328" y="2586390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FF0000"/>
                </a:solidFill>
              </a:rPr>
              <a:t>17 % </a:t>
            </a:r>
            <a:endParaRPr lang="fi-FI" sz="1600" b="1" dirty="0">
              <a:solidFill>
                <a:srgbClr val="FF0000"/>
              </a:solidFill>
            </a:endParaRPr>
          </a:p>
        </p:txBody>
      </p:sp>
      <p:sp>
        <p:nvSpPr>
          <p:cNvPr id="21" name="Tekstiruutu 20"/>
          <p:cNvSpPr txBox="1"/>
          <p:nvPr/>
        </p:nvSpPr>
        <p:spPr>
          <a:xfrm>
            <a:off x="7524328" y="5445224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FF0000"/>
                </a:solidFill>
              </a:rPr>
              <a:t>17.5 % </a:t>
            </a:r>
            <a:endParaRPr lang="fi-FI" sz="1600" b="1" dirty="0">
              <a:solidFill>
                <a:srgbClr val="FF0000"/>
              </a:solidFill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4355976" y="5229200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FF0000"/>
                </a:solidFill>
              </a:rPr>
              <a:t>3 % </a:t>
            </a:r>
            <a:endParaRPr lang="fi-FI" sz="1600" b="1" dirty="0">
              <a:solidFill>
                <a:srgbClr val="FF0000"/>
              </a:solidFill>
            </a:endParaRP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79896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dirty="0">
                <a:solidFill>
                  <a:srgbClr val="44697D"/>
                </a:solidFill>
              </a:rPr>
              <a:t>Saatteeksi opetusmateriaalin käyttöön</a:t>
            </a:r>
            <a:endParaRPr lang="fi-FI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000" dirty="0" smtClean="0"/>
              <a:t>Opetusmateriaalin keskeisessä osassa ovat rakennuksissa esiintyvät biologiset epäpuhtaudet. Yksittäiset luennot käsittelevät mm. mikrobiologian perusasioita, homeita ja lahoja, erilaisten rakennusten tavanomaisia </a:t>
            </a:r>
            <a:r>
              <a:rPr lang="fi-FI" sz="1000" dirty="0" err="1" smtClean="0"/>
              <a:t>mikrobistoja</a:t>
            </a:r>
            <a:r>
              <a:rPr lang="fi-FI" sz="1000" dirty="0" smtClean="0"/>
              <a:t>, mikrobien ja erilaisten mikrobiepäpuhtauksien näytteenotto- ja analysointimenetelmiä sekä tulkintaohjeita. Mikrobit ovat esimerkkinä Sisäympäristön tutkimukset ja raportointi –osuudessa. Opetusmateriaali </a:t>
            </a:r>
            <a:r>
              <a:rPr lang="fi-FI" sz="1000" dirty="0"/>
              <a:t>sisältää </a:t>
            </a:r>
            <a:r>
              <a:rPr lang="fi-FI" sz="1000" dirty="0" smtClean="0"/>
              <a:t>lisäksi yleistä </a:t>
            </a:r>
            <a:r>
              <a:rPr lang="fi-FI" sz="1000" dirty="0"/>
              <a:t>tietoa </a:t>
            </a:r>
            <a:r>
              <a:rPr lang="fi-FI" sz="1000" dirty="0" smtClean="0"/>
              <a:t>sisäympäristöstä, kemiallisista epäpuhtauksista, terveydellisen merkityksen arvioinnista, sisäilman </a:t>
            </a:r>
            <a:r>
              <a:rPr lang="fi-FI" sz="1000" dirty="0"/>
              <a:t>laadun </a:t>
            </a:r>
            <a:r>
              <a:rPr lang="fi-FI" sz="1000" dirty="0" smtClean="0"/>
              <a:t>hallinnasta korjausprosessissa sekä sisäilmasto-ongelmien hallinnasta yhteistyönä. </a:t>
            </a:r>
            <a:endParaRPr lang="fi-FI" sz="1000" dirty="0"/>
          </a:p>
          <a:p>
            <a:endParaRPr lang="fi-FI" sz="1000" dirty="0"/>
          </a:p>
          <a:p>
            <a:r>
              <a:rPr lang="fi-FI" sz="1000" dirty="0" smtClean="0"/>
              <a:t>Materiaali </a:t>
            </a:r>
            <a:r>
              <a:rPr lang="fi-FI" sz="1000" dirty="0"/>
              <a:t>on tarkoitettu oppilaitosten käyttöön ja sitä voidaan hyödyntää sekä täydennys- että tutkintokoulutuksissa, jotka pätevöittävät kosteus- ja homevaurioiden korjaushankkeissa mukana olevia asiantuntijoita (rakennusterveysasiantuntijat, sisäilma-asiantuntijat, kuntotutkijat, korjaussuunnittelijat ja korjaustyönjohtajat). Opetusmateriaalia voidaan hyödyntää kokonaisuutena tai yksittäisinä aihealueina. Jos materiaalista käytetään yksittäisiä sivuja tai taulukoita, on materiaalin alkuperäinen lähde aina ilmoitettava.</a:t>
            </a:r>
          </a:p>
          <a:p>
            <a:endParaRPr lang="fi-FI" sz="1000" dirty="0"/>
          </a:p>
          <a:p>
            <a:r>
              <a:rPr lang="fi-FI" sz="1000" dirty="0" smtClean="0"/>
              <a:t>Opetusmateriaali </a:t>
            </a:r>
            <a:r>
              <a:rPr lang="fi-FI" sz="1000" dirty="0"/>
              <a:t>on </a:t>
            </a:r>
            <a:r>
              <a:rPr lang="fi-FI" sz="1000" dirty="0" smtClean="0"/>
              <a:t>tehty </a:t>
            </a:r>
            <a:r>
              <a:rPr lang="fi-FI" sz="1000" dirty="0"/>
              <a:t>kosteus- ja hometalkoiden </a:t>
            </a:r>
            <a:r>
              <a:rPr lang="fi-FI" sz="1000" dirty="0" smtClean="0"/>
              <a:t>käyttöön. </a:t>
            </a:r>
            <a:r>
              <a:rPr lang="fi-FI" sz="1000" dirty="0"/>
              <a:t>Opetusmateriaalin </a:t>
            </a:r>
            <a:r>
              <a:rPr lang="fi-FI" sz="1000" dirty="0" smtClean="0"/>
              <a:t>sisältöä ovat koonneet ja muokanneet  ja siitä vastaavat Marjut Reiman Työterveyslaitoksesta, Anne Hyvärinen Terveyden- ja hyvinvoinnin laitokselta sekä Hannu Viitanen.</a:t>
            </a:r>
            <a:endParaRPr lang="fi-FI" sz="1000" dirty="0"/>
          </a:p>
          <a:p>
            <a:endParaRPr lang="fi-FI" sz="1000" dirty="0"/>
          </a:p>
          <a:p>
            <a:r>
              <a:rPr lang="fi-FI" sz="1000" dirty="0"/>
              <a:t>Aineiston sisältöä saa muokata vain </a:t>
            </a:r>
            <a:r>
              <a:rPr lang="fi-FI" sz="1000" dirty="0" smtClean="0"/>
              <a:t>tekijöiden </a:t>
            </a:r>
            <a:r>
              <a:rPr lang="fi-FI" sz="1000" dirty="0"/>
              <a:t>luvalla. Opetusmateriaalissa mahdollisesti olevista virheistä tai puutteista toivotaan palautetta suoraan </a:t>
            </a:r>
            <a:r>
              <a:rPr lang="fi-FI" sz="1000" dirty="0" smtClean="0"/>
              <a:t>tekijöille. </a:t>
            </a:r>
            <a:r>
              <a:rPr lang="fi-FI" sz="1000" dirty="0"/>
              <a:t>Asialliset ja yksilöidyt korjausehdotukset huomioidaan seuraavan päivityksen yhteydessä.</a:t>
            </a:r>
          </a:p>
          <a:p>
            <a:endParaRPr lang="fi-FI" sz="1000" dirty="0"/>
          </a:p>
          <a:p>
            <a:pPr marL="273050" lvl="1" indent="0">
              <a:buNone/>
            </a:pPr>
            <a:r>
              <a:rPr lang="fi-FI" sz="1000" dirty="0"/>
              <a:t>Lisätietoa / palautteet</a:t>
            </a:r>
            <a:r>
              <a:rPr lang="fi-FI" sz="1000" dirty="0" smtClean="0"/>
              <a:t>:</a:t>
            </a:r>
          </a:p>
          <a:p>
            <a:pPr marL="273050" lvl="1" indent="0">
              <a:buNone/>
            </a:pPr>
            <a:endParaRPr lang="fi-FI" sz="1000" dirty="0"/>
          </a:p>
          <a:p>
            <a:pPr marL="273050" lvl="1" indent="0">
              <a:buNone/>
            </a:pPr>
            <a:r>
              <a:rPr lang="fi-FI" sz="1000" dirty="0" smtClean="0"/>
              <a:t>Marjut Reiman	Anne Hyvärinen		Hannu Viitanen</a:t>
            </a:r>
          </a:p>
          <a:p>
            <a:pPr marL="273050" lvl="1" indent="0">
              <a:buNone/>
            </a:pPr>
            <a:r>
              <a:rPr lang="fi-FI" sz="1000" dirty="0" smtClean="0">
                <a:hlinkClick r:id="rId2"/>
              </a:rPr>
              <a:t>marjut.reiman@ttl.fi</a:t>
            </a:r>
            <a:r>
              <a:rPr lang="fi-FI" sz="1000" dirty="0" smtClean="0"/>
              <a:t>	</a:t>
            </a:r>
            <a:r>
              <a:rPr lang="fi-FI" sz="1000" dirty="0" smtClean="0">
                <a:hlinkClick r:id="rId3"/>
              </a:rPr>
              <a:t>anne.hyvarinen@thl.fi</a:t>
            </a:r>
            <a:r>
              <a:rPr lang="fi-FI" sz="1000" dirty="0" smtClean="0"/>
              <a:t>	</a:t>
            </a:r>
            <a:r>
              <a:rPr lang="fi-FI" sz="1000" dirty="0" smtClean="0">
                <a:hlinkClick r:id="rId4"/>
              </a:rPr>
              <a:t>hannu.viitanen@luukku.com</a:t>
            </a:r>
            <a:endParaRPr lang="fi-FI" sz="1000" dirty="0" smtClean="0"/>
          </a:p>
          <a:p>
            <a:pPr marL="273050" lvl="1" indent="0">
              <a:buNone/>
            </a:pPr>
            <a:endParaRPr lang="fi-FI" sz="1000" dirty="0"/>
          </a:p>
          <a:p>
            <a:pPr marL="0" indent="0">
              <a:buNone/>
            </a:pPr>
            <a:endParaRPr lang="fi-FI" sz="1000" dirty="0"/>
          </a:p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6347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tsikko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Minkä verran ihmisen läsnäolo lisää huoneen bakteerien määrää?                      </a:t>
            </a:r>
            <a:r>
              <a:rPr lang="fi-FI" sz="1800" dirty="0" err="1" smtClean="0"/>
              <a:t>Hospodsky</a:t>
            </a:r>
            <a:r>
              <a:rPr lang="fi-FI" sz="1800" dirty="0" smtClean="0"/>
              <a:t>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2012</a:t>
            </a:r>
            <a:endParaRPr lang="fi-FI" dirty="0"/>
          </a:p>
        </p:txBody>
      </p:sp>
      <p:sp>
        <p:nvSpPr>
          <p:cNvPr id="30" name="Sisällön paikkamerkki 29"/>
          <p:cNvSpPr>
            <a:spLocks noGrp="1"/>
          </p:cNvSpPr>
          <p:nvPr>
            <p:ph sz="half" idx="1"/>
          </p:nvPr>
        </p:nvSpPr>
        <p:spPr>
          <a:xfrm>
            <a:off x="395537" y="1412776"/>
            <a:ext cx="5760639" cy="2448743"/>
          </a:xfrm>
        </p:spPr>
        <p:txBody>
          <a:bodyPr/>
          <a:lstStyle/>
          <a:p>
            <a:r>
              <a:rPr lang="fi-FI" sz="2000" b="1" dirty="0"/>
              <a:t>B</a:t>
            </a:r>
            <a:r>
              <a:rPr lang="fi-FI" sz="2000" b="1" dirty="0" smtClean="0"/>
              <a:t>akteerien massa (µg/m3) </a:t>
            </a:r>
          </a:p>
          <a:p>
            <a:pPr lvl="1"/>
            <a:r>
              <a:rPr lang="fi-FI" sz="2000" dirty="0" smtClean="0"/>
              <a:t>PM 2,5	2,5 x suurempi	 </a:t>
            </a:r>
            <a:r>
              <a:rPr lang="fi-FI" sz="2000" i="1" dirty="0" smtClean="0"/>
              <a:t>p</a:t>
            </a:r>
            <a:r>
              <a:rPr lang="fi-FI" sz="2000" dirty="0" smtClean="0"/>
              <a:t>= 0.015</a:t>
            </a:r>
          </a:p>
          <a:p>
            <a:pPr lvl="1"/>
            <a:r>
              <a:rPr lang="fi-FI" sz="2000" dirty="0" smtClean="0"/>
              <a:t>PM 10	15 x suurempi	 </a:t>
            </a:r>
            <a:r>
              <a:rPr lang="fi-FI" sz="2000" i="1" dirty="0" smtClean="0"/>
              <a:t>p</a:t>
            </a:r>
            <a:r>
              <a:rPr lang="fi-FI" sz="2000" dirty="0" smtClean="0"/>
              <a:t>= 0.00001</a:t>
            </a:r>
          </a:p>
          <a:p>
            <a:r>
              <a:rPr lang="fi-FI" sz="2000" b="1" dirty="0"/>
              <a:t>B</a:t>
            </a:r>
            <a:r>
              <a:rPr lang="fi-FI" sz="2000" b="1" dirty="0" smtClean="0"/>
              <a:t>akteerigenomin kopioluku *(GCN/m3)</a:t>
            </a:r>
          </a:p>
          <a:p>
            <a:pPr lvl="1"/>
            <a:r>
              <a:rPr lang="fi-FI" sz="2000" dirty="0"/>
              <a:t>PM 2,5	</a:t>
            </a:r>
            <a:r>
              <a:rPr lang="fi-FI" sz="2000" dirty="0" smtClean="0"/>
              <a:t>16 x suurempi</a:t>
            </a:r>
            <a:r>
              <a:rPr lang="fi-FI" sz="2000" dirty="0"/>
              <a:t>	</a:t>
            </a:r>
            <a:r>
              <a:rPr lang="fi-FI" sz="2000" dirty="0" smtClean="0"/>
              <a:t> </a:t>
            </a:r>
            <a:r>
              <a:rPr lang="fi-FI" sz="2000" i="1" dirty="0" smtClean="0"/>
              <a:t>p</a:t>
            </a:r>
            <a:r>
              <a:rPr lang="fi-FI" sz="2000" dirty="0"/>
              <a:t>= </a:t>
            </a:r>
            <a:r>
              <a:rPr lang="fi-FI" sz="2000" dirty="0" smtClean="0"/>
              <a:t>0.02</a:t>
            </a:r>
            <a:endParaRPr lang="fi-FI" sz="2000" dirty="0"/>
          </a:p>
          <a:p>
            <a:pPr lvl="1"/>
            <a:r>
              <a:rPr lang="fi-FI" sz="2000" dirty="0"/>
              <a:t>PM 10	</a:t>
            </a:r>
            <a:r>
              <a:rPr lang="fi-FI" sz="2000" dirty="0" smtClean="0"/>
              <a:t>66 x suurempi</a:t>
            </a:r>
            <a:r>
              <a:rPr lang="fi-FI" sz="2000" dirty="0"/>
              <a:t>	 </a:t>
            </a:r>
            <a:r>
              <a:rPr lang="fi-FI" sz="2000" i="1" dirty="0" smtClean="0"/>
              <a:t>p</a:t>
            </a:r>
            <a:r>
              <a:rPr lang="fi-FI" sz="2000" dirty="0"/>
              <a:t>= </a:t>
            </a:r>
            <a:r>
              <a:rPr lang="fi-FI" sz="2000" dirty="0" smtClean="0"/>
              <a:t>0.001</a:t>
            </a:r>
            <a:endParaRPr lang="fi-FI" sz="2000" dirty="0"/>
          </a:p>
          <a:p>
            <a:pPr lvl="2"/>
            <a:endParaRPr lang="fi-FI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7"/>
          <a:stretch/>
        </p:blipFill>
        <p:spPr bwMode="auto">
          <a:xfrm>
            <a:off x="4872249" y="3688629"/>
            <a:ext cx="3456384" cy="246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b="50960"/>
          <a:stretch/>
        </p:blipFill>
        <p:spPr bwMode="auto">
          <a:xfrm>
            <a:off x="467544" y="3645024"/>
            <a:ext cx="3672408" cy="25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5652120" y="3121804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* Oletettu, että yhdessä </a:t>
            </a:r>
          </a:p>
          <a:p>
            <a:r>
              <a:rPr lang="fi-FI" sz="1400" dirty="0" smtClean="0"/>
              <a:t>  bakteerisolussa on 4 kopiota</a:t>
            </a:r>
            <a:endParaRPr lang="fi-FI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1628800"/>
            <a:ext cx="295232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000" b="1" dirty="0" smtClean="0">
                <a:sym typeface="Wingdings" panose="05000000000000000000" pitchFamily="2" charset="2"/>
              </a:rPr>
              <a:t> Bakteerien  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000" b="1" dirty="0" smtClean="0">
                <a:sym typeface="Wingdings" panose="05000000000000000000" pitchFamily="2" charset="2"/>
              </a:rPr>
              <a:t>     määrä   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000" b="1" dirty="0" smtClean="0">
                <a:sym typeface="Wingdings" panose="05000000000000000000" pitchFamily="2" charset="2"/>
              </a:rPr>
              <a:t>     </a:t>
            </a:r>
            <a:r>
              <a:rPr lang="fi-FI" sz="2000" b="1" dirty="0" smtClean="0">
                <a:sym typeface="Wingdings" panose="05000000000000000000" pitchFamily="2" charset="2"/>
              </a:rPr>
              <a:t>moninkertaistuu!</a:t>
            </a:r>
            <a:endParaRPr lang="fi-FI" sz="2000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45801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288" y="466996"/>
            <a:ext cx="8640959" cy="863749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Kodin yleisimmät bakteerit eri paikoissa                </a:t>
            </a:r>
            <a:br>
              <a:rPr lang="fi-FI" dirty="0" smtClean="0"/>
            </a:br>
            <a:r>
              <a:rPr lang="fi-FI" sz="1800" dirty="0" smtClean="0"/>
              <a:t>                                                                                                       </a:t>
            </a:r>
            <a:r>
              <a:rPr lang="fi-FI" dirty="0" smtClean="0"/>
              <a:t> </a:t>
            </a:r>
            <a:r>
              <a:rPr lang="fi-FI" sz="1800" dirty="0" err="1" smtClean="0"/>
              <a:t>Dunn</a:t>
            </a:r>
            <a:r>
              <a:rPr lang="fi-FI" sz="1800" dirty="0" smtClean="0"/>
              <a:t>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2013</a:t>
            </a:r>
            <a:endParaRPr lang="fi-F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7541" y="1330745"/>
            <a:ext cx="7488832" cy="518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sällön paikkamerkki 6"/>
          <p:cNvSpPr>
            <a:spLocks noGrp="1"/>
          </p:cNvSpPr>
          <p:nvPr>
            <p:ph sz="half" idx="2"/>
          </p:nvPr>
        </p:nvSpPr>
        <p:spPr>
          <a:xfrm>
            <a:off x="179512" y="1268760"/>
            <a:ext cx="2808312" cy="2880320"/>
          </a:xfrm>
        </p:spPr>
        <p:txBody>
          <a:bodyPr/>
          <a:lstStyle/>
          <a:p>
            <a:r>
              <a:rPr lang="fi-FI" sz="1800" dirty="0" smtClean="0"/>
              <a:t>”</a:t>
            </a:r>
            <a:r>
              <a:rPr lang="fi-FI" sz="1800" dirty="0" err="1" smtClean="0"/>
              <a:t>Heat</a:t>
            </a:r>
            <a:r>
              <a:rPr lang="fi-FI" sz="1800" dirty="0" smtClean="0"/>
              <a:t> </a:t>
            </a:r>
            <a:r>
              <a:rPr lang="fi-FI" sz="1800" dirty="0" err="1" smtClean="0"/>
              <a:t>map</a:t>
            </a:r>
            <a:r>
              <a:rPr lang="fi-FI" sz="1800" dirty="0" smtClean="0"/>
              <a:t>”, </a:t>
            </a:r>
            <a:br>
              <a:rPr lang="fi-FI" sz="1800" dirty="0" smtClean="0"/>
            </a:br>
            <a:r>
              <a:rPr lang="fi-FI" sz="1800" dirty="0" smtClean="0"/>
              <a:t>jossa yhdeksän </a:t>
            </a:r>
            <a:br>
              <a:rPr lang="fi-FI" sz="1800" dirty="0" smtClean="0"/>
            </a:br>
            <a:r>
              <a:rPr lang="fi-FI" sz="1800" dirty="0" smtClean="0"/>
              <a:t>eri</a:t>
            </a:r>
            <a:r>
              <a:rPr lang="fi-FI" sz="1800" dirty="0"/>
              <a:t> </a:t>
            </a:r>
            <a:r>
              <a:rPr lang="fi-FI" sz="1800" dirty="0" smtClean="0"/>
              <a:t>paikan yleisimmät bakteerilahkot, </a:t>
            </a:r>
            <a:br>
              <a:rPr lang="fi-FI" sz="1800" dirty="0" smtClean="0"/>
            </a:br>
            <a:r>
              <a:rPr lang="fi-FI" sz="1800" dirty="0" smtClean="0"/>
              <a:t>-luokat ja -pääjaksot suhteellisina </a:t>
            </a:r>
            <a:br>
              <a:rPr lang="fi-FI" sz="1800" dirty="0" smtClean="0"/>
            </a:br>
            <a:r>
              <a:rPr lang="fi-FI" sz="1800" dirty="0" smtClean="0"/>
              <a:t>osuuksina (%)</a:t>
            </a:r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 rot="16200000">
            <a:off x="1356902" y="2611652"/>
            <a:ext cx="3456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/>
              <a:t>l</a:t>
            </a:r>
            <a:r>
              <a:rPr lang="fi-FI" sz="1600" dirty="0" smtClean="0"/>
              <a:t>ahko           luokka          pääjakso</a:t>
            </a:r>
            <a:endParaRPr lang="fi-FI" sz="1600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7961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4555" y="508514"/>
            <a:ext cx="8207375" cy="576015"/>
          </a:xfrm>
        </p:spPr>
        <p:txBody>
          <a:bodyPr>
            <a:normAutofit fontScale="90000"/>
          </a:bodyPr>
          <a:lstStyle/>
          <a:p>
            <a:r>
              <a:rPr lang="fi-FI" sz="3600" dirty="0" smtClean="0"/>
              <a:t>Niiden lajistorunsaus ja alkuperä </a:t>
            </a:r>
            <a:r>
              <a:rPr lang="fi-FI" sz="1800" dirty="0" err="1" smtClean="0"/>
              <a:t>Dunn</a:t>
            </a:r>
            <a:r>
              <a:rPr lang="fi-FI" sz="1800" dirty="0" smtClean="0"/>
              <a:t>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2013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05055" y="1210962"/>
            <a:ext cx="3888432" cy="2146030"/>
          </a:xfrm>
        </p:spPr>
        <p:txBody>
          <a:bodyPr>
            <a:normAutofit/>
          </a:bodyPr>
          <a:lstStyle/>
          <a:p>
            <a:r>
              <a:rPr lang="fi-FI" dirty="0" smtClean="0"/>
              <a:t>Kodista löytyvä </a:t>
            </a:r>
            <a:r>
              <a:rPr lang="fi-FI" dirty="0" err="1" smtClean="0"/>
              <a:t>mikrobisto</a:t>
            </a:r>
            <a:r>
              <a:rPr lang="fi-FI" dirty="0" smtClean="0"/>
              <a:t> on runsas (↓)</a:t>
            </a:r>
          </a:p>
          <a:p>
            <a:r>
              <a:rPr lang="fi-FI" dirty="0" smtClean="0"/>
              <a:t>Noin puolet bakteereista voitiin kohdistaa listattuihin lähteisiin (→)</a:t>
            </a:r>
          </a:p>
        </p:txBody>
      </p:sp>
      <p:sp>
        <p:nvSpPr>
          <p:cNvPr id="23" name="TextBox 20"/>
          <p:cNvSpPr txBox="1"/>
          <p:nvPr/>
        </p:nvSpPr>
        <p:spPr>
          <a:xfrm>
            <a:off x="5173538" y="5157192"/>
            <a:ext cx="379684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Ihminen on kodin pääasiallinen bakteerien lähde </a:t>
            </a:r>
            <a:endParaRPr lang="fi-FI" sz="2000" b="1" dirty="0"/>
          </a:p>
        </p:txBody>
      </p:sp>
      <p:grpSp>
        <p:nvGrpSpPr>
          <p:cNvPr id="27" name="Ryhmä 26"/>
          <p:cNvGrpSpPr/>
          <p:nvPr/>
        </p:nvGrpSpPr>
        <p:grpSpPr>
          <a:xfrm>
            <a:off x="5114380" y="1096855"/>
            <a:ext cx="3856002" cy="3973094"/>
            <a:chOff x="4805191" y="2204863"/>
            <a:chExt cx="4342891" cy="4323843"/>
          </a:xfrm>
        </p:grpSpPr>
        <p:grpSp>
          <p:nvGrpSpPr>
            <p:cNvPr id="9" name="Group 5"/>
            <p:cNvGrpSpPr>
              <a:grpSpLocks noChangeAspect="1"/>
            </p:cNvGrpSpPr>
            <p:nvPr/>
          </p:nvGrpSpPr>
          <p:grpSpPr bwMode="auto">
            <a:xfrm>
              <a:off x="4805191" y="2204863"/>
              <a:ext cx="4342891" cy="4323843"/>
              <a:chOff x="2571" y="935"/>
              <a:chExt cx="3192" cy="3178"/>
            </a:xfrm>
          </p:grpSpPr>
          <p:sp>
            <p:nvSpPr>
              <p:cNvPr id="24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2571" y="935"/>
                <a:ext cx="3189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/>
              </a:p>
            </p:txBody>
          </p:sp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935"/>
                <a:ext cx="3192" cy="3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kstiruutu 7"/>
            <p:cNvSpPr txBox="1"/>
            <p:nvPr/>
          </p:nvSpPr>
          <p:spPr>
            <a:xfrm rot="16200000">
              <a:off x="6045708" y="2946628"/>
              <a:ext cx="11785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i-FI" sz="1400" b="1" dirty="0" smtClean="0"/>
                <a:t>Ihmisen iho</a:t>
              </a:r>
              <a:endParaRPr lang="fi-FI" sz="1400" b="1" dirty="0"/>
            </a:p>
          </p:txBody>
        </p:sp>
        <p:sp>
          <p:nvSpPr>
            <p:cNvPr id="10" name="Tekstiruutu 9"/>
            <p:cNvSpPr txBox="1"/>
            <p:nvPr/>
          </p:nvSpPr>
          <p:spPr>
            <a:xfrm rot="16200000">
              <a:off x="6469472" y="2843064"/>
              <a:ext cx="144016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400" b="1" dirty="0" smtClean="0"/>
                <a:t>        -  suu           </a:t>
              </a:r>
              <a:endParaRPr lang="fi-FI" sz="1400" b="1" dirty="0"/>
            </a:p>
          </p:txBody>
        </p:sp>
        <p:sp>
          <p:nvSpPr>
            <p:cNvPr id="11" name="Tekstiruutu 10"/>
            <p:cNvSpPr txBox="1"/>
            <p:nvPr/>
          </p:nvSpPr>
          <p:spPr>
            <a:xfrm rot="16200000">
              <a:off x="7015915" y="2843063"/>
              <a:ext cx="14401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400" b="1" dirty="0"/>
                <a:t> </a:t>
              </a:r>
              <a:r>
                <a:rPr lang="fi-FI" sz="1400" b="1" dirty="0" smtClean="0"/>
                <a:t>       - uloste    </a:t>
              </a:r>
              <a:endParaRPr lang="fi-FI" sz="1400" b="1" dirty="0"/>
            </a:p>
          </p:txBody>
        </p:sp>
        <p:sp>
          <p:nvSpPr>
            <p:cNvPr id="12" name="Tekstiruutu 11"/>
            <p:cNvSpPr txBox="1"/>
            <p:nvPr/>
          </p:nvSpPr>
          <p:spPr>
            <a:xfrm rot="16200000">
              <a:off x="7584723" y="2876095"/>
              <a:ext cx="1369894" cy="3119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200" b="1" dirty="0" smtClean="0"/>
                <a:t>Puiden lehdet    </a:t>
              </a:r>
              <a:endParaRPr lang="fi-FI" sz="1200" b="1" dirty="0"/>
            </a:p>
          </p:txBody>
        </p:sp>
        <p:sp>
          <p:nvSpPr>
            <p:cNvPr id="13" name="Tekstiruutu 12"/>
            <p:cNvSpPr txBox="1"/>
            <p:nvPr/>
          </p:nvSpPr>
          <p:spPr>
            <a:xfrm rot="16200000">
              <a:off x="8160786" y="2878196"/>
              <a:ext cx="13698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400" b="1" dirty="0" smtClean="0"/>
                <a:t>Maaperä   </a:t>
              </a:r>
              <a:endParaRPr lang="fi-FI" sz="1400" b="1" dirty="0"/>
            </a:p>
          </p:txBody>
        </p:sp>
        <p:grpSp>
          <p:nvGrpSpPr>
            <p:cNvPr id="26" name="Ryhmä 25"/>
            <p:cNvGrpSpPr/>
            <p:nvPr/>
          </p:nvGrpSpPr>
          <p:grpSpPr>
            <a:xfrm>
              <a:off x="4860031" y="3789040"/>
              <a:ext cx="1512169" cy="2653263"/>
              <a:chOff x="4860031" y="3789040"/>
              <a:chExt cx="1512169" cy="2653263"/>
            </a:xfrm>
          </p:grpSpPr>
          <p:sp>
            <p:nvSpPr>
              <p:cNvPr id="14" name="Tekstiruutu 13"/>
              <p:cNvSpPr txBox="1"/>
              <p:nvPr/>
            </p:nvSpPr>
            <p:spPr>
              <a:xfrm>
                <a:off x="4860032" y="3789040"/>
                <a:ext cx="11689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Leikkuulauta </a:t>
                </a:r>
                <a:endParaRPr lang="fi-FI" sz="1200" b="1" dirty="0"/>
              </a:p>
            </p:txBody>
          </p:sp>
          <p:sp>
            <p:nvSpPr>
              <p:cNvPr id="15" name="Tekstiruutu 14"/>
              <p:cNvSpPr txBox="1"/>
              <p:nvPr/>
            </p:nvSpPr>
            <p:spPr>
              <a:xfrm>
                <a:off x="4860031" y="4077072"/>
                <a:ext cx="139172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Keittiön työtaso </a:t>
                </a:r>
                <a:endParaRPr lang="fi-FI" sz="1200" b="1" dirty="0"/>
              </a:p>
            </p:txBody>
          </p:sp>
          <p:sp>
            <p:nvSpPr>
              <p:cNvPr id="16" name="Tekstiruutu 15"/>
              <p:cNvSpPr txBox="1"/>
              <p:nvPr/>
            </p:nvSpPr>
            <p:spPr>
              <a:xfrm>
                <a:off x="4860031" y="4365104"/>
                <a:ext cx="114326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Jääkaappi     </a:t>
                </a:r>
                <a:endParaRPr lang="fi-FI" sz="1200" b="1" dirty="0"/>
              </a:p>
            </p:txBody>
          </p:sp>
          <p:sp>
            <p:nvSpPr>
              <p:cNvPr id="17" name="Tekstiruutu 16"/>
              <p:cNvSpPr txBox="1"/>
              <p:nvPr/>
            </p:nvSpPr>
            <p:spPr>
              <a:xfrm>
                <a:off x="4860031" y="4664169"/>
                <a:ext cx="1120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WC-istuin     </a:t>
                </a:r>
                <a:endParaRPr lang="fi-FI" sz="1200" b="1" dirty="0"/>
              </a:p>
            </p:txBody>
          </p:sp>
          <p:sp>
            <p:nvSpPr>
              <p:cNvPr id="18" name="Tekstiruutu 17"/>
              <p:cNvSpPr txBox="1"/>
              <p:nvPr/>
            </p:nvSpPr>
            <p:spPr>
              <a:xfrm>
                <a:off x="4860031" y="4952201"/>
                <a:ext cx="11430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Tyynyliina     </a:t>
                </a:r>
                <a:endParaRPr lang="fi-FI" sz="1200" b="1" dirty="0"/>
              </a:p>
            </p:txBody>
          </p:sp>
          <p:sp>
            <p:nvSpPr>
              <p:cNvPr id="19" name="Tekstiruutu 18"/>
              <p:cNvSpPr txBox="1"/>
              <p:nvPr/>
            </p:nvSpPr>
            <p:spPr>
              <a:xfrm>
                <a:off x="4860031" y="5312241"/>
                <a:ext cx="11769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Oven kahva   </a:t>
                </a:r>
                <a:endParaRPr lang="fi-FI" sz="1200" b="1" dirty="0"/>
              </a:p>
            </p:txBody>
          </p:sp>
          <p:sp>
            <p:nvSpPr>
              <p:cNvPr id="20" name="Tekstiruutu 19"/>
              <p:cNvSpPr txBox="1"/>
              <p:nvPr/>
            </p:nvSpPr>
            <p:spPr>
              <a:xfrm>
                <a:off x="4860031" y="5589240"/>
                <a:ext cx="109177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i-FI" sz="1200" b="1" dirty="0" smtClean="0"/>
                  <a:t>Televisio      </a:t>
                </a:r>
                <a:endParaRPr lang="fi-FI" sz="1200" b="1" dirty="0"/>
              </a:p>
            </p:txBody>
          </p:sp>
          <p:sp>
            <p:nvSpPr>
              <p:cNvPr id="21" name="Tekstiruutu 20"/>
              <p:cNvSpPr txBox="1"/>
              <p:nvPr/>
            </p:nvSpPr>
            <p:spPr>
              <a:xfrm>
                <a:off x="4860031" y="5877272"/>
                <a:ext cx="14401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i-FI" sz="1200" b="1" dirty="0" smtClean="0"/>
                  <a:t>Oven sisäkarmi </a:t>
                </a:r>
                <a:endParaRPr lang="fi-FI" sz="1200" b="1" dirty="0"/>
              </a:p>
            </p:txBody>
          </p:sp>
          <p:sp>
            <p:nvSpPr>
              <p:cNvPr id="22" name="Tekstiruutu 21"/>
              <p:cNvSpPr txBox="1"/>
              <p:nvPr/>
            </p:nvSpPr>
            <p:spPr>
              <a:xfrm>
                <a:off x="4860031" y="6165304"/>
                <a:ext cx="151216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i-FI" sz="1200" b="1" dirty="0" smtClean="0"/>
                  <a:t>Oven ulkokarmi </a:t>
                </a:r>
                <a:endParaRPr lang="fi-FI" sz="1200" b="1" dirty="0"/>
              </a:p>
            </p:txBody>
          </p:sp>
        </p:grpSp>
        <p:sp>
          <p:nvSpPr>
            <p:cNvPr id="25" name="Tekstiruutu 24"/>
            <p:cNvSpPr txBox="1"/>
            <p:nvPr/>
          </p:nvSpPr>
          <p:spPr>
            <a:xfrm>
              <a:off x="5009581" y="2401724"/>
              <a:ext cx="118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b="1" dirty="0" smtClean="0"/>
                <a:t>mediaani-%</a:t>
              </a:r>
              <a:endParaRPr lang="fi-FI" sz="1400" b="1" dirty="0"/>
            </a:p>
          </p:txBody>
        </p:sp>
      </p:grpSp>
      <p:grpSp>
        <p:nvGrpSpPr>
          <p:cNvPr id="42" name="Ryhmä 41"/>
          <p:cNvGrpSpPr/>
          <p:nvPr/>
        </p:nvGrpSpPr>
        <p:grpSpPr>
          <a:xfrm rot="16200000">
            <a:off x="1046397" y="2643698"/>
            <a:ext cx="2950376" cy="4035398"/>
            <a:chOff x="683568" y="1772816"/>
            <a:chExt cx="3031405" cy="4248472"/>
          </a:xfrm>
          <a:solidFill>
            <a:schemeClr val="bg1"/>
          </a:solidFill>
        </p:grpSpPr>
        <p:grpSp>
          <p:nvGrpSpPr>
            <p:cNvPr id="31" name="Ryhmä 30"/>
            <p:cNvGrpSpPr/>
            <p:nvPr/>
          </p:nvGrpSpPr>
          <p:grpSpPr>
            <a:xfrm>
              <a:off x="683568" y="1855855"/>
              <a:ext cx="3031405" cy="4165433"/>
              <a:chOff x="683568" y="1855855"/>
              <a:chExt cx="3031405" cy="4165433"/>
            </a:xfrm>
            <a:grpFill/>
          </p:grpSpPr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8" b="41798"/>
              <a:stretch/>
            </p:blipFill>
            <p:spPr bwMode="auto">
              <a:xfrm rot="5400000">
                <a:off x="711425" y="3017740"/>
                <a:ext cx="4165433" cy="184166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0" name="Ryhmä 29"/>
              <p:cNvGrpSpPr/>
              <p:nvPr/>
            </p:nvGrpSpPr>
            <p:grpSpPr>
              <a:xfrm>
                <a:off x="683568" y="2503927"/>
                <a:ext cx="1188579" cy="3394375"/>
                <a:chOff x="1752034" y="2924944"/>
                <a:chExt cx="1188579" cy="3394375"/>
              </a:xfrm>
              <a:grpFill/>
            </p:grpSpPr>
            <p:sp>
              <p:nvSpPr>
                <p:cNvPr id="33" name="Tekstiruutu 32"/>
                <p:cNvSpPr txBox="1"/>
                <p:nvPr/>
              </p:nvSpPr>
              <p:spPr>
                <a:xfrm>
                  <a:off x="1763688" y="2924944"/>
                  <a:ext cx="1168910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1200" b="1" dirty="0" smtClean="0"/>
                    <a:t>Leikkuulauta </a:t>
                  </a:r>
                  <a:endParaRPr lang="fi-FI" sz="1200" b="1" dirty="0"/>
                </a:p>
              </p:txBody>
            </p:sp>
            <p:sp>
              <p:nvSpPr>
                <p:cNvPr id="34" name="Tekstiruutu 33"/>
                <p:cNvSpPr txBox="1"/>
                <p:nvPr/>
              </p:nvSpPr>
              <p:spPr>
                <a:xfrm>
                  <a:off x="1767726" y="3212976"/>
                  <a:ext cx="1120478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200" b="1" dirty="0" smtClean="0"/>
                    <a:t>Keittiön työtaso </a:t>
                  </a:r>
                  <a:endParaRPr lang="fi-FI" sz="1200" b="1" dirty="0"/>
                </a:p>
              </p:txBody>
            </p:sp>
            <p:sp>
              <p:nvSpPr>
                <p:cNvPr id="35" name="Tekstiruutu 34"/>
                <p:cNvSpPr txBox="1"/>
                <p:nvPr/>
              </p:nvSpPr>
              <p:spPr>
                <a:xfrm>
                  <a:off x="1772554" y="3717032"/>
                  <a:ext cx="1143262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1200" b="1" dirty="0" smtClean="0"/>
                    <a:t>Jääkaappi     </a:t>
                  </a:r>
                  <a:endParaRPr lang="fi-FI" sz="1200" b="1" dirty="0"/>
                </a:p>
              </p:txBody>
            </p:sp>
            <p:sp>
              <p:nvSpPr>
                <p:cNvPr id="36" name="Tekstiruutu 35"/>
                <p:cNvSpPr txBox="1"/>
                <p:nvPr/>
              </p:nvSpPr>
              <p:spPr>
                <a:xfrm>
                  <a:off x="1763688" y="4077072"/>
                  <a:ext cx="1120820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1200" b="1" dirty="0" smtClean="0"/>
                    <a:t>WC-istuin     </a:t>
                  </a:r>
                  <a:endParaRPr lang="fi-FI" sz="1200" b="1" dirty="0"/>
                </a:p>
              </p:txBody>
            </p:sp>
            <p:sp>
              <p:nvSpPr>
                <p:cNvPr id="37" name="Tekstiruutu 36"/>
                <p:cNvSpPr txBox="1"/>
                <p:nvPr/>
              </p:nvSpPr>
              <p:spPr>
                <a:xfrm>
                  <a:off x="1772746" y="4448145"/>
                  <a:ext cx="1143070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1200" b="1" dirty="0" smtClean="0"/>
                    <a:t>Tyynyliina     </a:t>
                  </a:r>
                  <a:endParaRPr lang="fi-FI" sz="1200" b="1" dirty="0"/>
                </a:p>
              </p:txBody>
            </p:sp>
            <p:sp>
              <p:nvSpPr>
                <p:cNvPr id="38" name="Tekstiruutu 37"/>
                <p:cNvSpPr txBox="1"/>
                <p:nvPr/>
              </p:nvSpPr>
              <p:spPr>
                <a:xfrm>
                  <a:off x="1763688" y="4797152"/>
                  <a:ext cx="1176925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1200" b="1" dirty="0" smtClean="0"/>
                    <a:t>Oven kahva   </a:t>
                  </a:r>
                  <a:endParaRPr lang="fi-FI" sz="1200" b="1" dirty="0"/>
                </a:p>
              </p:txBody>
            </p:sp>
            <p:sp>
              <p:nvSpPr>
                <p:cNvPr id="39" name="Tekstiruutu 38"/>
                <p:cNvSpPr txBox="1"/>
                <p:nvPr/>
              </p:nvSpPr>
              <p:spPr>
                <a:xfrm>
                  <a:off x="1752034" y="5157192"/>
                  <a:ext cx="1091774" cy="276999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sz="1200" b="1" dirty="0" smtClean="0"/>
                    <a:t>Televisio      </a:t>
                  </a:r>
                  <a:endParaRPr lang="fi-FI" sz="1200" b="1" dirty="0"/>
                </a:p>
              </p:txBody>
            </p:sp>
            <p:sp>
              <p:nvSpPr>
                <p:cNvPr id="40" name="Tekstiruutu 39"/>
                <p:cNvSpPr txBox="1"/>
                <p:nvPr/>
              </p:nvSpPr>
              <p:spPr>
                <a:xfrm>
                  <a:off x="1763687" y="5445224"/>
                  <a:ext cx="1080121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200" b="1" dirty="0" smtClean="0"/>
                    <a:t>Oven </a:t>
                  </a:r>
                </a:p>
                <a:p>
                  <a:r>
                    <a:rPr lang="fi-FI" sz="1200" b="1" dirty="0" smtClean="0"/>
                    <a:t>sisäkarmi </a:t>
                  </a:r>
                  <a:endParaRPr lang="fi-FI" sz="1200" b="1" dirty="0"/>
                </a:p>
              </p:txBody>
            </p:sp>
            <p:sp>
              <p:nvSpPr>
                <p:cNvPr id="41" name="Tekstiruutu 40"/>
                <p:cNvSpPr txBox="1"/>
                <p:nvPr/>
              </p:nvSpPr>
              <p:spPr>
                <a:xfrm>
                  <a:off x="1763688" y="5857654"/>
                  <a:ext cx="1008112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200" b="1" dirty="0" smtClean="0"/>
                    <a:t>Oven ulkokarmi </a:t>
                  </a:r>
                  <a:endParaRPr lang="fi-FI" sz="1200" b="1" dirty="0"/>
                </a:p>
              </p:txBody>
            </p:sp>
          </p:grpSp>
        </p:grpSp>
        <p:sp>
          <p:nvSpPr>
            <p:cNvPr id="32" name="Tekstiruutu 31"/>
            <p:cNvSpPr txBox="1"/>
            <p:nvPr/>
          </p:nvSpPr>
          <p:spPr>
            <a:xfrm>
              <a:off x="683568" y="1772816"/>
              <a:ext cx="102944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i-FI" sz="1600" b="1" dirty="0" smtClean="0"/>
                <a:t>Lajiston </a:t>
              </a:r>
            </a:p>
            <a:p>
              <a:r>
                <a:rPr lang="fi-FI" sz="1600" b="1" dirty="0" smtClean="0"/>
                <a:t>runsaus</a:t>
              </a:r>
              <a:endParaRPr lang="fi-FI" sz="1600" b="1" dirty="0"/>
            </a:p>
          </p:txBody>
        </p:sp>
      </p:grp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791068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>
          <a:xfrm>
            <a:off x="121930" y="388428"/>
            <a:ext cx="5142633" cy="1008062"/>
          </a:xfrm>
        </p:spPr>
        <p:txBody>
          <a:bodyPr/>
          <a:lstStyle/>
          <a:p>
            <a:pPr eaLnBrk="1" hangingPunct="1">
              <a:lnSpc>
                <a:spcPts val="3100"/>
              </a:lnSpc>
            </a:pPr>
            <a:r>
              <a:rPr lang="fi-FI" altLang="fi-FI" dirty="0" smtClean="0"/>
              <a:t>Sisäilman sienipitoisuudet</a:t>
            </a:r>
            <a:br>
              <a:rPr lang="fi-FI" altLang="fi-FI" dirty="0" smtClean="0"/>
            </a:br>
            <a:r>
              <a:rPr lang="fi-FI" altLang="fi-FI" dirty="0" smtClean="0"/>
              <a:t>viljely  vs. </a:t>
            </a:r>
            <a:r>
              <a:rPr lang="fi-FI" altLang="fi-FI" dirty="0" err="1" smtClean="0"/>
              <a:t>qPCR</a:t>
            </a:r>
            <a:r>
              <a:rPr lang="fi-FI" altLang="fi-FI" dirty="0" smtClean="0"/>
              <a:t>  </a:t>
            </a:r>
          </a:p>
        </p:txBody>
      </p:sp>
      <p:sp>
        <p:nvSpPr>
          <p:cNvPr id="179203" name="Content Placeholder 18"/>
          <p:cNvSpPr>
            <a:spLocks noGrp="1"/>
          </p:cNvSpPr>
          <p:nvPr>
            <p:ph sz="half" idx="1"/>
          </p:nvPr>
        </p:nvSpPr>
        <p:spPr>
          <a:xfrm>
            <a:off x="391471" y="1496555"/>
            <a:ext cx="5004047" cy="245643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fi-FI" altLang="fi-FI" dirty="0" smtClean="0"/>
              <a:t>Kokonaissieni-itiöpitoisuudet suuruusluokkaa 10-10</a:t>
            </a:r>
            <a:r>
              <a:rPr lang="fi-FI" altLang="fi-FI" baseline="30000" dirty="0" smtClean="0"/>
              <a:t>5 </a:t>
            </a:r>
            <a:r>
              <a:rPr lang="fi-FI" altLang="fi-FI" dirty="0" smtClean="0"/>
              <a:t>solua/m</a:t>
            </a:r>
            <a:r>
              <a:rPr lang="fi-FI" altLang="fi-FI" baseline="30000" dirty="0" smtClean="0"/>
              <a:t>3</a:t>
            </a:r>
          </a:p>
          <a:p>
            <a:pPr eaLnBrk="1" hangingPunct="1">
              <a:lnSpc>
                <a:spcPct val="100000"/>
              </a:lnSpc>
            </a:pPr>
            <a:r>
              <a:rPr lang="fi-FI" altLang="fi-FI" dirty="0" err="1" smtClean="0"/>
              <a:t>qPCR</a:t>
            </a:r>
            <a:r>
              <a:rPr lang="fi-FI" altLang="fi-FI" dirty="0" smtClean="0"/>
              <a:t> -menetelmä erottelee </a:t>
            </a:r>
            <a:br>
              <a:rPr lang="fi-FI" altLang="fi-FI" dirty="0" smtClean="0"/>
            </a:br>
            <a:r>
              <a:rPr lang="fi-FI" altLang="fi-FI" dirty="0" smtClean="0"/>
              <a:t>vaurio- ja vertailukohteet </a:t>
            </a:r>
            <a:br>
              <a:rPr lang="fi-FI" altLang="fi-FI" dirty="0" smtClean="0"/>
            </a:br>
            <a:r>
              <a:rPr lang="fi-FI" altLang="fi-FI" dirty="0" smtClean="0"/>
              <a:t>paremmin kuin viljely </a:t>
            </a:r>
          </a:p>
        </p:txBody>
      </p:sp>
      <p:grpSp>
        <p:nvGrpSpPr>
          <p:cNvPr id="5" name="Ryhmä 4"/>
          <p:cNvGrpSpPr/>
          <p:nvPr/>
        </p:nvGrpSpPr>
        <p:grpSpPr>
          <a:xfrm>
            <a:off x="586197" y="3366219"/>
            <a:ext cx="3593490" cy="2911781"/>
            <a:chOff x="474454" y="3366219"/>
            <a:chExt cx="3737506" cy="3060695"/>
          </a:xfrm>
        </p:grpSpPr>
        <p:grpSp>
          <p:nvGrpSpPr>
            <p:cNvPr id="179207" name="Group 13"/>
            <p:cNvGrpSpPr>
              <a:grpSpLocks/>
            </p:cNvGrpSpPr>
            <p:nvPr/>
          </p:nvGrpSpPr>
          <p:grpSpPr bwMode="auto">
            <a:xfrm>
              <a:off x="474454" y="3366219"/>
              <a:ext cx="3657600" cy="2825507"/>
              <a:chOff x="426414" y="1756568"/>
              <a:chExt cx="3928875" cy="2919053"/>
            </a:xfrm>
          </p:grpSpPr>
          <p:pic>
            <p:nvPicPr>
              <p:cNvPr id="179221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60" t="5432" r="1701" b="10748"/>
              <a:stretch/>
            </p:blipFill>
            <p:spPr bwMode="auto">
              <a:xfrm>
                <a:off x="426414" y="1987816"/>
                <a:ext cx="3928875" cy="26878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195825" y="1845131"/>
                <a:ext cx="914009" cy="1426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i-FI">
                  <a:solidFill>
                    <a:srgbClr val="FFFFFF"/>
                  </a:solidFill>
                </a:endParaRPr>
              </a:p>
            </p:txBody>
          </p:sp>
          <p:sp>
            <p:nvSpPr>
              <p:cNvPr id="179223" name="TextBox 4"/>
              <p:cNvSpPr txBox="1">
                <a:spLocks noChangeArrowheads="1"/>
              </p:cNvSpPr>
              <p:nvPr/>
            </p:nvSpPr>
            <p:spPr bwMode="auto">
              <a:xfrm>
                <a:off x="1115616" y="1756568"/>
                <a:ext cx="2111368" cy="30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lnSpc>
                    <a:spcPct val="95000"/>
                  </a:lnSpc>
                  <a:spcBef>
                    <a:spcPts val="900"/>
                  </a:spcBef>
                  <a:buClr>
                    <a:schemeClr val="accent1"/>
                  </a:buClr>
                  <a:buChar char="•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lnSpc>
                    <a:spcPct val="95000"/>
                  </a:lnSpc>
                  <a:spcBef>
                    <a:spcPts val="6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lr>
                    <a:schemeClr val="accent1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fi-FI" altLang="fi-FI" sz="1400" b="1" dirty="0">
                    <a:solidFill>
                      <a:srgbClr val="303030"/>
                    </a:solidFill>
                  </a:rPr>
                  <a:t>Sienipitoisuus - viljely</a:t>
                </a:r>
              </a:p>
            </p:txBody>
          </p:sp>
          <p:sp>
            <p:nvSpPr>
              <p:cNvPr id="179224" name="TextBox 12"/>
              <p:cNvSpPr txBox="1">
                <a:spLocks noChangeArrowheads="1"/>
              </p:cNvSpPr>
              <p:nvPr/>
            </p:nvSpPr>
            <p:spPr bwMode="auto">
              <a:xfrm>
                <a:off x="1619672" y="2486330"/>
                <a:ext cx="918113" cy="286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lnSpc>
                    <a:spcPct val="95000"/>
                  </a:lnSpc>
                  <a:spcBef>
                    <a:spcPts val="900"/>
                  </a:spcBef>
                  <a:buClr>
                    <a:schemeClr val="accent1"/>
                  </a:buClr>
                  <a:buChar char="•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lnSpc>
                    <a:spcPct val="95000"/>
                  </a:lnSpc>
                  <a:spcBef>
                    <a:spcPts val="6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lr>
                    <a:schemeClr val="accent1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fi-FI" altLang="fi-FI" sz="1200" b="1" dirty="0">
                    <a:solidFill>
                      <a:srgbClr val="FF0000"/>
                    </a:solidFill>
                  </a:rPr>
                  <a:t>p=0.026*</a:t>
                </a:r>
                <a:r>
                  <a:rPr lang="fi-FI" altLang="fi-FI" sz="1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p:grpSp>
        <p:sp>
          <p:nvSpPr>
            <p:cNvPr id="179209" name="TextBox 16"/>
            <p:cNvSpPr txBox="1">
              <a:spLocks noChangeArrowheads="1"/>
            </p:cNvSpPr>
            <p:nvPr/>
          </p:nvSpPr>
          <p:spPr bwMode="auto">
            <a:xfrm>
              <a:off x="749622" y="6165304"/>
              <a:ext cx="3462338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i-FI" altLang="fi-FI" sz="1100" b="1" dirty="0">
                  <a:solidFill>
                    <a:srgbClr val="303030"/>
                  </a:solidFill>
                </a:rPr>
                <a:t>Sisäilma vaurio    Sisäilma vertailu    Ulkoilma</a:t>
              </a:r>
            </a:p>
          </p:txBody>
        </p:sp>
      </p:grpSp>
      <p:grpSp>
        <p:nvGrpSpPr>
          <p:cNvPr id="3" name="Ryhmä 2"/>
          <p:cNvGrpSpPr/>
          <p:nvPr/>
        </p:nvGrpSpPr>
        <p:grpSpPr>
          <a:xfrm>
            <a:off x="5076056" y="3517210"/>
            <a:ext cx="3796978" cy="2936126"/>
            <a:chOff x="4932040" y="3517210"/>
            <a:chExt cx="3796978" cy="2936126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932040" y="3517210"/>
              <a:ext cx="3744416" cy="2650171"/>
              <a:chOff x="4996745" y="3501008"/>
              <a:chExt cx="3975356" cy="2851967"/>
            </a:xfrm>
          </p:grpSpPr>
          <p:pic>
            <p:nvPicPr>
              <p:cNvPr id="179217" name="Picture 3" descr="SGPlot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4" t="5495" r="1509" b="12134"/>
              <a:stretch/>
            </p:blipFill>
            <p:spPr bwMode="auto">
              <a:xfrm>
                <a:off x="4996745" y="3716378"/>
                <a:ext cx="3975356" cy="2636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681178" y="3572798"/>
                <a:ext cx="914875" cy="1435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i-FI">
                  <a:solidFill>
                    <a:srgbClr val="FFFFFF"/>
                  </a:solidFill>
                </a:endParaRPr>
              </a:p>
            </p:txBody>
          </p:sp>
          <p:sp>
            <p:nvSpPr>
              <p:cNvPr id="179219" name="TextBox 11"/>
              <p:cNvSpPr txBox="1">
                <a:spLocks noChangeArrowheads="1"/>
              </p:cNvSpPr>
              <p:nvPr/>
            </p:nvSpPr>
            <p:spPr bwMode="auto">
              <a:xfrm>
                <a:off x="5518289" y="3501008"/>
                <a:ext cx="3010899" cy="316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lnSpc>
                    <a:spcPct val="95000"/>
                  </a:lnSpc>
                  <a:spcBef>
                    <a:spcPts val="900"/>
                  </a:spcBef>
                  <a:buClr>
                    <a:schemeClr val="accent1"/>
                  </a:buClr>
                  <a:buChar char="•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lnSpc>
                    <a:spcPct val="95000"/>
                  </a:lnSpc>
                  <a:spcBef>
                    <a:spcPts val="6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lr>
                    <a:schemeClr val="accent1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fi-FI" altLang="fi-FI" sz="1400" b="1" dirty="0" smtClean="0">
                    <a:solidFill>
                      <a:srgbClr val="303030"/>
                    </a:solidFill>
                  </a:rPr>
                  <a:t>Sienipitoisuus (</a:t>
                </a:r>
                <a:r>
                  <a:rPr lang="fi-FI" altLang="fi-FI" sz="1400" b="1" dirty="0" err="1" smtClean="0">
                    <a:solidFill>
                      <a:srgbClr val="303030"/>
                    </a:solidFill>
                  </a:rPr>
                  <a:t>Unifungi</a:t>
                </a:r>
                <a:r>
                  <a:rPr lang="fi-FI" altLang="fi-FI" sz="1400" b="1" dirty="0" smtClean="0">
                    <a:solidFill>
                      <a:srgbClr val="303030"/>
                    </a:solidFill>
                  </a:rPr>
                  <a:t>) </a:t>
                </a:r>
                <a:r>
                  <a:rPr lang="fi-FI" altLang="fi-FI" sz="1400" b="1" dirty="0">
                    <a:solidFill>
                      <a:srgbClr val="303030"/>
                    </a:solidFill>
                  </a:rPr>
                  <a:t>- </a:t>
                </a:r>
                <a:r>
                  <a:rPr lang="fi-FI" altLang="fi-FI" sz="1400" b="1" dirty="0" err="1">
                    <a:solidFill>
                      <a:srgbClr val="303030"/>
                    </a:solidFill>
                  </a:rPr>
                  <a:t>qPCR</a:t>
                </a:r>
                <a:endParaRPr lang="fi-FI" altLang="fi-FI" sz="1400" b="1" dirty="0">
                  <a:solidFill>
                    <a:srgbClr val="303030"/>
                  </a:solidFill>
                </a:endParaRPr>
              </a:p>
            </p:txBody>
          </p:sp>
          <p:sp>
            <p:nvSpPr>
              <p:cNvPr id="179220" name="TextBox 18"/>
              <p:cNvSpPr txBox="1">
                <a:spLocks noChangeArrowheads="1"/>
              </p:cNvSpPr>
              <p:nvPr/>
            </p:nvSpPr>
            <p:spPr bwMode="auto">
              <a:xfrm>
                <a:off x="5917355" y="3940085"/>
                <a:ext cx="970407" cy="298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lnSpc>
                    <a:spcPct val="95000"/>
                  </a:lnSpc>
                  <a:spcBef>
                    <a:spcPts val="900"/>
                  </a:spcBef>
                  <a:buClr>
                    <a:schemeClr val="accent1"/>
                  </a:buClr>
                  <a:buChar char="•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lnSpc>
                    <a:spcPct val="95000"/>
                  </a:lnSpc>
                  <a:spcBef>
                    <a:spcPts val="6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lr>
                    <a:schemeClr val="accent1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fi-FI" altLang="fi-FI" sz="12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fi-FI" sz="1200" b="1" dirty="0">
                    <a:solidFill>
                      <a:srgbClr val="FF0000"/>
                    </a:solidFill>
                  </a:rPr>
                  <a:t>=0.006</a:t>
                </a:r>
                <a:r>
                  <a:rPr lang="en-US" altLang="fi-FI" sz="1200" dirty="0">
                    <a:solidFill>
                      <a:srgbClr val="FF0000"/>
                    </a:solidFill>
                  </a:rPr>
                  <a:t> **</a:t>
                </a:r>
                <a:endParaRPr lang="fi-FI" altLang="fi-FI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9210" name="TextBox 17"/>
            <p:cNvSpPr txBox="1">
              <a:spLocks noChangeArrowheads="1"/>
            </p:cNvSpPr>
            <p:nvPr/>
          </p:nvSpPr>
          <p:spPr bwMode="auto">
            <a:xfrm>
              <a:off x="5292080" y="6191726"/>
              <a:ext cx="3436938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i-FI" altLang="fi-FI" sz="1100" b="1" dirty="0">
                  <a:solidFill>
                    <a:srgbClr val="303030"/>
                  </a:solidFill>
                </a:rPr>
                <a:t>Sisäilma vaurio  </a:t>
              </a:r>
              <a:r>
                <a:rPr lang="fi-FI" altLang="fi-FI" sz="1100" b="1" dirty="0" smtClean="0">
                  <a:solidFill>
                    <a:srgbClr val="303030"/>
                  </a:solidFill>
                </a:rPr>
                <a:t>   </a:t>
              </a:r>
              <a:r>
                <a:rPr lang="fi-FI" altLang="fi-FI" sz="1100" b="1" dirty="0">
                  <a:solidFill>
                    <a:srgbClr val="303030"/>
                  </a:solidFill>
                </a:rPr>
                <a:t>Sisäilma vertailu   </a:t>
              </a:r>
              <a:r>
                <a:rPr lang="fi-FI" altLang="fi-FI" sz="1100" b="1" dirty="0" smtClean="0">
                  <a:solidFill>
                    <a:srgbClr val="303030"/>
                  </a:solidFill>
                </a:rPr>
                <a:t>   Ulkoilma</a:t>
              </a:r>
              <a:endParaRPr lang="fi-FI" altLang="fi-FI" sz="1100" b="1" dirty="0">
                <a:solidFill>
                  <a:srgbClr val="303030"/>
                </a:solidFill>
              </a:endParaRPr>
            </a:p>
          </p:txBody>
        </p:sp>
      </p:grpSp>
      <p:grpSp>
        <p:nvGrpSpPr>
          <p:cNvPr id="4" name="Ryhmä 3"/>
          <p:cNvGrpSpPr/>
          <p:nvPr/>
        </p:nvGrpSpPr>
        <p:grpSpPr>
          <a:xfrm>
            <a:off x="5076056" y="371865"/>
            <a:ext cx="3867398" cy="2994354"/>
            <a:chOff x="5436096" y="201427"/>
            <a:chExt cx="3651374" cy="2841111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5436096" y="201427"/>
              <a:ext cx="3476941" cy="2679796"/>
              <a:chOff x="5035072" y="-52476"/>
              <a:chExt cx="4001422" cy="2997415"/>
            </a:xfrm>
          </p:grpSpPr>
          <p:pic>
            <p:nvPicPr>
              <p:cNvPr id="179213" name="Picture 2" descr="SGPlot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2" t="6223" r="659" b="7683"/>
              <a:stretch/>
            </p:blipFill>
            <p:spPr bwMode="auto">
              <a:xfrm>
                <a:off x="5035072" y="189221"/>
                <a:ext cx="4001422" cy="2755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6732689" y="274424"/>
                <a:ext cx="915311" cy="142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fi-FI">
                  <a:solidFill>
                    <a:srgbClr val="FFFFFF"/>
                  </a:solidFill>
                </a:endParaRPr>
              </a:p>
            </p:txBody>
          </p:sp>
          <p:sp>
            <p:nvSpPr>
              <p:cNvPr id="179215" name="TextBox 10"/>
              <p:cNvSpPr txBox="1">
                <a:spLocks noChangeArrowheads="1"/>
              </p:cNvSpPr>
              <p:nvPr/>
            </p:nvSpPr>
            <p:spPr bwMode="auto">
              <a:xfrm>
                <a:off x="6171046" y="-52476"/>
                <a:ext cx="1598738" cy="307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lnSpc>
                    <a:spcPct val="95000"/>
                  </a:lnSpc>
                  <a:spcBef>
                    <a:spcPts val="900"/>
                  </a:spcBef>
                  <a:buClr>
                    <a:schemeClr val="accent1"/>
                  </a:buClr>
                  <a:buChar char="•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lnSpc>
                    <a:spcPct val="95000"/>
                  </a:lnSpc>
                  <a:spcBef>
                    <a:spcPts val="6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lr>
                    <a:schemeClr val="accent1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fi-FI" altLang="fi-FI" sz="1400" b="1" dirty="0" err="1">
                    <a:solidFill>
                      <a:srgbClr val="303030"/>
                    </a:solidFill>
                  </a:rPr>
                  <a:t>Pen/Asp</a:t>
                </a:r>
                <a:r>
                  <a:rPr lang="fi-FI" altLang="fi-FI" sz="1400" b="1" dirty="0">
                    <a:solidFill>
                      <a:srgbClr val="303030"/>
                    </a:solidFill>
                  </a:rPr>
                  <a:t> - </a:t>
                </a:r>
                <a:r>
                  <a:rPr lang="fi-FI" altLang="fi-FI" sz="1400" b="1" dirty="0" err="1">
                    <a:solidFill>
                      <a:srgbClr val="303030"/>
                    </a:solidFill>
                  </a:rPr>
                  <a:t>qPCR</a:t>
                </a:r>
                <a:endParaRPr lang="fi-FI" altLang="fi-FI" sz="1400" b="1" dirty="0">
                  <a:solidFill>
                    <a:srgbClr val="303030"/>
                  </a:solidFill>
                </a:endParaRPr>
              </a:p>
            </p:txBody>
          </p:sp>
          <p:sp>
            <p:nvSpPr>
              <p:cNvPr id="179216" name="TextBox 17"/>
              <p:cNvSpPr txBox="1">
                <a:spLocks noChangeArrowheads="1"/>
              </p:cNvSpPr>
              <p:nvPr/>
            </p:nvSpPr>
            <p:spPr bwMode="auto">
              <a:xfrm>
                <a:off x="6160585" y="362746"/>
                <a:ext cx="1099876" cy="309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lnSpc>
                    <a:spcPct val="95000"/>
                  </a:lnSpc>
                  <a:spcBef>
                    <a:spcPts val="900"/>
                  </a:spcBef>
                  <a:buClr>
                    <a:schemeClr val="accent1"/>
                  </a:buClr>
                  <a:buChar char="•"/>
                  <a:defRPr sz="2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lnSpc>
                    <a:spcPct val="95000"/>
                  </a:lnSpc>
                  <a:spcBef>
                    <a:spcPts val="6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lr>
                    <a:schemeClr val="accent1"/>
                  </a:buClr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lnSpc>
                    <a:spcPct val="95000"/>
                  </a:lnSpc>
                  <a:spcBef>
                    <a:spcPts val="538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ct val="95000"/>
                  </a:lnSpc>
                  <a:spcBef>
                    <a:spcPts val="538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fi-FI" altLang="fi-FI" sz="1200" b="1" dirty="0">
                    <a:solidFill>
                      <a:srgbClr val="FF0000"/>
                    </a:solidFill>
                  </a:rPr>
                  <a:t>p</a:t>
                </a:r>
                <a:r>
                  <a:rPr lang="en-US" altLang="fi-FI" sz="1200" b="1" dirty="0">
                    <a:solidFill>
                      <a:srgbClr val="FF0000"/>
                    </a:solidFill>
                  </a:rPr>
                  <a:t>&lt;0.0001</a:t>
                </a:r>
                <a:r>
                  <a:rPr lang="en-US" altLang="fi-FI" sz="1200" dirty="0">
                    <a:solidFill>
                      <a:srgbClr val="FF0000"/>
                    </a:solidFill>
                  </a:rPr>
                  <a:t>**</a:t>
                </a:r>
                <a:endParaRPr lang="fi-FI" altLang="fi-FI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9212" name="TextBox 24"/>
            <p:cNvSpPr txBox="1">
              <a:spLocks noChangeArrowheads="1"/>
            </p:cNvSpPr>
            <p:nvPr/>
          </p:nvSpPr>
          <p:spPr bwMode="auto">
            <a:xfrm>
              <a:off x="5652120" y="2780928"/>
              <a:ext cx="3435350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fi-FI" altLang="fi-FI" sz="1100" b="1" dirty="0">
                  <a:solidFill>
                    <a:srgbClr val="303030"/>
                  </a:solidFill>
                </a:rPr>
                <a:t>Sisäilma vaurio    Sisäilma vertailu    Ulkoilma</a:t>
              </a:r>
            </a:p>
          </p:txBody>
        </p:sp>
      </p:grpSp>
      <p:sp>
        <p:nvSpPr>
          <p:cNvPr id="6" name="Ellipsi 5"/>
          <p:cNvSpPr/>
          <p:nvPr/>
        </p:nvSpPr>
        <p:spPr>
          <a:xfrm>
            <a:off x="5685409" y="908720"/>
            <a:ext cx="576064" cy="669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Ellipsi 26"/>
          <p:cNvSpPr/>
          <p:nvPr/>
        </p:nvSpPr>
        <p:spPr>
          <a:xfrm>
            <a:off x="5652119" y="4344085"/>
            <a:ext cx="609353" cy="669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37781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tsikko 6"/>
          <p:cNvSpPr>
            <a:spLocks noGrp="1"/>
          </p:cNvSpPr>
          <p:nvPr>
            <p:ph type="title"/>
          </p:nvPr>
        </p:nvSpPr>
        <p:spPr>
          <a:xfrm>
            <a:off x="275060" y="416032"/>
            <a:ext cx="8360512" cy="723900"/>
          </a:xfrm>
        </p:spPr>
        <p:txBody>
          <a:bodyPr>
            <a:normAutofit fontScale="90000"/>
          </a:bodyPr>
          <a:lstStyle/>
          <a:p>
            <a:r>
              <a:rPr lang="fi-FI" altLang="fi-FI" dirty="0" smtClean="0">
                <a:cs typeface="Arial" pitchFamily="34" charset="0"/>
              </a:rPr>
              <a:t>Vuodenaikojen vaikutus ilmanäytteissä </a:t>
            </a:r>
            <a:br>
              <a:rPr lang="fi-FI" altLang="fi-FI" dirty="0" smtClean="0">
                <a:cs typeface="Arial" pitchFamily="34" charset="0"/>
              </a:rPr>
            </a:br>
            <a:r>
              <a:rPr lang="fi-FI" altLang="fi-FI" dirty="0" smtClean="0"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fi-FI" altLang="fi-FI" dirty="0" smtClean="0">
                <a:cs typeface="Arial" pitchFamily="34" charset="0"/>
              </a:rPr>
              <a:t>Viljely vs. </a:t>
            </a:r>
            <a:r>
              <a:rPr lang="fi-FI" altLang="fi-FI" dirty="0" err="1" smtClean="0">
                <a:cs typeface="Arial" pitchFamily="34" charset="0"/>
              </a:rPr>
              <a:t>qPCR</a:t>
            </a:r>
            <a:endParaRPr lang="fi-FI" altLang="fi-FI" dirty="0" smtClean="0">
              <a:cs typeface="Arial" pitchFamily="34" charset="0"/>
            </a:endParaRPr>
          </a:p>
        </p:txBody>
      </p:sp>
      <p:sp>
        <p:nvSpPr>
          <p:cNvPr id="106502" name="TextBox 8"/>
          <p:cNvSpPr txBox="1">
            <a:spLocks noChangeArrowheads="1"/>
          </p:cNvSpPr>
          <p:nvPr/>
        </p:nvSpPr>
        <p:spPr bwMode="auto">
          <a:xfrm>
            <a:off x="3059113" y="1649413"/>
            <a:ext cx="2662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ts val="9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ts val="6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ts val="538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ts val="538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ts val="538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sz="1400" smtClean="0">
                <a:solidFill>
                  <a:srgbClr val="303030"/>
                </a:solidFill>
                <a:cs typeface="Arial" pitchFamily="34" charset="0"/>
              </a:rPr>
              <a:t>Total cultivable fungi by season</a:t>
            </a:r>
          </a:p>
        </p:txBody>
      </p:sp>
      <p:pic>
        <p:nvPicPr>
          <p:cNvPr id="1065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55" y="1218059"/>
            <a:ext cx="6173788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4" name="TextBox 10"/>
          <p:cNvSpPr txBox="1">
            <a:spLocks noChangeArrowheads="1"/>
          </p:cNvSpPr>
          <p:nvPr/>
        </p:nvSpPr>
        <p:spPr bwMode="auto">
          <a:xfrm>
            <a:off x="3204518" y="3553271"/>
            <a:ext cx="63360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5000"/>
              </a:lnSpc>
              <a:spcBef>
                <a:spcPts val="9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ts val="6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ts val="538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ts val="538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ts val="538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sz="1400" b="1" dirty="0" smtClean="0">
                <a:solidFill>
                  <a:srgbClr val="303030"/>
                </a:solidFill>
                <a:cs typeface="Arial" panose="020B0604020202020204" pitchFamily="34" charset="0"/>
              </a:rPr>
              <a:t>     kevät                        kesä                       syksy                        talvi</a:t>
            </a:r>
          </a:p>
        </p:txBody>
      </p:sp>
      <p:sp>
        <p:nvSpPr>
          <p:cNvPr id="106505" name="TextBox 11"/>
          <p:cNvSpPr txBox="1">
            <a:spLocks noChangeArrowheads="1"/>
          </p:cNvSpPr>
          <p:nvPr/>
        </p:nvSpPr>
        <p:spPr bwMode="auto">
          <a:xfrm>
            <a:off x="3941699" y="884372"/>
            <a:ext cx="2821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ts val="9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ts val="6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ts val="538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ts val="538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ts val="538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sz="1600" b="1" dirty="0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Elinkykyiset sienet (</a:t>
            </a:r>
            <a:r>
              <a:rPr lang="fi-FI" altLang="fi-FI" sz="1600" b="1" dirty="0" err="1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kokpit</a:t>
            </a:r>
            <a:r>
              <a:rPr lang="fi-FI" altLang="fi-FI" sz="1600" b="1" dirty="0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80" y="4096321"/>
            <a:ext cx="6173788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03599" y="3971346"/>
            <a:ext cx="16177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ts val="9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ts val="6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ts val="538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ts val="538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ts val="538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sz="1600" b="1" dirty="0" err="1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PenAsp</a:t>
            </a:r>
            <a:r>
              <a:rPr lang="fi-FI" altLang="fi-FI" sz="1600" b="1" dirty="0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 </a:t>
            </a:r>
            <a:r>
              <a:rPr lang="fi-FI" altLang="fi-FI" sz="1600" b="1" dirty="0" err="1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qPCR</a:t>
            </a:r>
            <a:r>
              <a:rPr lang="fi-FI" altLang="fi-FI" sz="1600" b="1" dirty="0" smtClean="0">
                <a:solidFill>
                  <a:srgbClr val="303030"/>
                </a:solidFill>
                <a:latin typeface="+mn-lt"/>
                <a:cs typeface="Calibri" pitchFamily="34" charset="0"/>
              </a:rPr>
              <a:t> </a:t>
            </a:r>
          </a:p>
        </p:txBody>
      </p:sp>
      <p:grpSp>
        <p:nvGrpSpPr>
          <p:cNvPr id="3" name="Ryhmä 2"/>
          <p:cNvGrpSpPr/>
          <p:nvPr/>
        </p:nvGrpSpPr>
        <p:grpSpPr>
          <a:xfrm>
            <a:off x="708571" y="1436762"/>
            <a:ext cx="1127125" cy="1200150"/>
            <a:chOff x="323850" y="2133600"/>
            <a:chExt cx="1127125" cy="1200150"/>
          </a:xfrm>
        </p:grpSpPr>
        <p:sp>
          <p:nvSpPr>
            <p:cNvPr id="2" name="Rectangle 1"/>
            <p:cNvSpPr/>
            <p:nvPr/>
          </p:nvSpPr>
          <p:spPr>
            <a:xfrm>
              <a:off x="323850" y="2246313"/>
              <a:ext cx="215900" cy="246062"/>
            </a:xfrm>
            <a:prstGeom prst="rect">
              <a:avLst/>
            </a:prstGeom>
            <a:solidFill>
              <a:srgbClr val="FF996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i-FI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3850" y="2606675"/>
              <a:ext cx="215900" cy="2460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i-FI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3850" y="2967038"/>
              <a:ext cx="215900" cy="2460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i-FI">
                <a:solidFill>
                  <a:srgbClr val="FFFFFF"/>
                </a:solidFill>
              </a:endParaRPr>
            </a:p>
          </p:txBody>
        </p:sp>
        <p:sp>
          <p:nvSpPr>
            <p:cNvPr id="106512" name="TextBox 2"/>
            <p:cNvSpPr txBox="1">
              <a:spLocks noChangeArrowheads="1"/>
            </p:cNvSpPr>
            <p:nvPr/>
          </p:nvSpPr>
          <p:spPr bwMode="auto">
            <a:xfrm>
              <a:off x="515938" y="2133600"/>
              <a:ext cx="935037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5000"/>
                </a:lnSpc>
                <a:spcBef>
                  <a:spcPts val="900"/>
                </a:spcBef>
                <a:buClr>
                  <a:schemeClr val="accent1"/>
                </a:buClr>
                <a:buChar char="•"/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5000"/>
                </a:lnSpc>
                <a:spcBef>
                  <a:spcPts val="6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5000"/>
                </a:lnSpc>
                <a:spcBef>
                  <a:spcPts val="538"/>
                </a:spcBef>
                <a:buClr>
                  <a:schemeClr val="accent1"/>
                </a:buClr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95000"/>
                </a:lnSpc>
                <a:spcBef>
                  <a:spcPts val="538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95000"/>
                </a:lnSpc>
                <a:spcBef>
                  <a:spcPts val="538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ts val="538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ts val="538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ts val="538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ts val="538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fi-FI" altLang="fi-FI" sz="1600" dirty="0" smtClean="0">
                  <a:solidFill>
                    <a:srgbClr val="303030"/>
                  </a:solidFill>
                  <a:latin typeface="+mn-lt"/>
                  <a:cs typeface="Arial" pitchFamily="34" charset="0"/>
                </a:rPr>
                <a:t>vaurio</a:t>
              </a:r>
            </a:p>
            <a:p>
              <a:pPr eaLnBrk="1" fontAlgn="base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fi-FI" altLang="fi-FI" sz="1600" dirty="0" smtClean="0">
                  <a:solidFill>
                    <a:srgbClr val="303030"/>
                  </a:solidFill>
                  <a:latin typeface="+mn-lt"/>
                  <a:cs typeface="Arial" pitchFamily="34" charset="0"/>
                </a:rPr>
                <a:t>vertailu</a:t>
              </a:r>
            </a:p>
            <a:p>
              <a:pPr eaLnBrk="1" fontAlgn="base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fi-FI" altLang="fi-FI" sz="1600" dirty="0" smtClean="0">
                  <a:solidFill>
                    <a:srgbClr val="303030"/>
                  </a:solidFill>
                  <a:latin typeface="+mn-lt"/>
                  <a:cs typeface="Arial" pitchFamily="34" charset="0"/>
                </a:rPr>
                <a:t>ulkoilma</a:t>
              </a:r>
            </a:p>
          </p:txBody>
        </p:sp>
      </p:grp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203848" y="6289575"/>
            <a:ext cx="63360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5000"/>
              </a:lnSpc>
              <a:spcBef>
                <a:spcPts val="9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ts val="6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ts val="538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ts val="538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ts val="538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38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sz="1400" b="1" dirty="0" smtClean="0">
                <a:solidFill>
                  <a:srgbClr val="303030"/>
                </a:solidFill>
                <a:cs typeface="Arial" panose="020B0604020202020204" pitchFamily="34" charset="0"/>
              </a:rPr>
              <a:t>     kevät                        kesä                       syksy                        talvi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251520" y="3140968"/>
            <a:ext cx="2376264" cy="26161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err="1" smtClean="0">
                <a:sym typeface="Wingdings" panose="05000000000000000000" pitchFamily="2" charset="2"/>
              </a:rPr>
              <a:t>PenAsp</a:t>
            </a:r>
            <a:r>
              <a:rPr lang="fi-FI" sz="2000" b="1" dirty="0" smtClean="0">
                <a:sym typeface="Wingdings" panose="05000000000000000000" pitchFamily="2" charset="2"/>
              </a:rPr>
              <a:t> </a:t>
            </a:r>
            <a:r>
              <a:rPr lang="fi-FI" sz="2000" b="1" dirty="0" err="1" smtClean="0">
                <a:sym typeface="Wingdings" panose="05000000000000000000" pitchFamily="2" charset="2"/>
              </a:rPr>
              <a:t>qPCR-analyysissä</a:t>
            </a:r>
            <a:r>
              <a:rPr lang="fi-FI" sz="2000" b="1" dirty="0" smtClean="0">
                <a:sym typeface="Wingdings" panose="05000000000000000000" pitchFamily="2" charset="2"/>
              </a:rPr>
              <a:t>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400" b="1" i="1" dirty="0" smtClean="0">
                <a:sym typeface="Wingdings" panose="05000000000000000000" pitchFamily="2" charset="2"/>
              </a:rPr>
              <a:t>EI</a:t>
            </a:r>
            <a:r>
              <a:rPr lang="fi-FI" sz="2000" b="1" dirty="0" smtClean="0">
                <a:sym typeface="Wingdings" panose="05000000000000000000" pitchFamily="2" charset="2"/>
              </a:rPr>
              <a:t> vuoden-aikaisvaihtelua</a:t>
            </a:r>
            <a:endParaRPr lang="fi-FI" sz="2000" b="1" dirty="0">
              <a:sym typeface="Wingdings" panose="05000000000000000000" pitchFamily="2" charset="2"/>
            </a:endParaRPr>
          </a:p>
          <a:p>
            <a:r>
              <a:rPr lang="fi-FI" sz="2000" b="1" dirty="0" smtClean="0">
                <a:sym typeface="Wingdings" panose="05000000000000000000" pitchFamily="2" charset="2"/>
              </a:rPr>
              <a:t>     </a:t>
            </a:r>
          </a:p>
          <a:p>
            <a:pPr algn="ctr"/>
            <a:r>
              <a:rPr lang="fi-FI" sz="2000" b="1" dirty="0">
                <a:sym typeface="Wingdings" panose="05000000000000000000" pitchFamily="2" charset="2"/>
              </a:rPr>
              <a:t> </a:t>
            </a:r>
            <a:r>
              <a:rPr lang="fi-FI" sz="2000" b="1" dirty="0" smtClean="0">
                <a:sym typeface="Wingdings" panose="05000000000000000000" pitchFamily="2" charset="2"/>
              </a:rPr>
              <a:t>     Vaurioituneet      kohteet erottuvat       parhaiten!</a:t>
            </a:r>
          </a:p>
        </p:txBody>
      </p:sp>
      <p:sp>
        <p:nvSpPr>
          <p:cNvPr id="9" name="Ellipsi 8"/>
          <p:cNvSpPr/>
          <p:nvPr/>
        </p:nvSpPr>
        <p:spPr>
          <a:xfrm>
            <a:off x="3203848" y="4797152"/>
            <a:ext cx="504056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Ellipsi 25"/>
          <p:cNvSpPr/>
          <p:nvPr/>
        </p:nvSpPr>
        <p:spPr>
          <a:xfrm>
            <a:off x="4716016" y="4797152"/>
            <a:ext cx="504056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Ellipsi 26"/>
          <p:cNvSpPr/>
          <p:nvPr/>
        </p:nvSpPr>
        <p:spPr>
          <a:xfrm>
            <a:off x="6228184" y="4653136"/>
            <a:ext cx="504056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Ellipsi 27"/>
          <p:cNvSpPr/>
          <p:nvPr/>
        </p:nvSpPr>
        <p:spPr>
          <a:xfrm>
            <a:off x="7740352" y="4653136"/>
            <a:ext cx="504056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1" name="Suora nuoliyhdysviiva 10"/>
          <p:cNvCxnSpPr/>
          <p:nvPr/>
        </p:nvCxnSpPr>
        <p:spPr>
          <a:xfrm>
            <a:off x="1368177" y="4437112"/>
            <a:ext cx="0" cy="3016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17356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1520" y="369007"/>
            <a:ext cx="8640959" cy="863749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Ilmanäytteiden </a:t>
            </a:r>
            <a:r>
              <a:rPr lang="fi-FI" dirty="0" err="1" smtClean="0"/>
              <a:t>mikrobiston</a:t>
            </a:r>
            <a:r>
              <a:rPr lang="fi-FI" dirty="0" smtClean="0"/>
              <a:t> vuodenaikaisvaihtelu </a:t>
            </a:r>
            <a:r>
              <a:rPr lang="fi-FI" dirty="0" err="1" smtClean="0"/>
              <a:t>qPCR:llä</a:t>
            </a:r>
            <a:r>
              <a:rPr lang="fi-FI" dirty="0" smtClean="0"/>
              <a:t> määritettynä                      </a:t>
            </a:r>
            <a:r>
              <a:rPr lang="fi-FI" sz="1800" dirty="0" smtClean="0"/>
              <a:t>Kaarakainen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2008</a:t>
            </a:r>
            <a:endParaRPr lang="fi-FI" sz="1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5" t="11329" r="8511" b="45683"/>
          <a:stretch/>
        </p:blipFill>
        <p:spPr bwMode="auto">
          <a:xfrm>
            <a:off x="3896500" y="1484783"/>
            <a:ext cx="5167424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1340768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 smtClean="0"/>
              <a:t>Ulkoilmanäytteiden keräys </a:t>
            </a:r>
          </a:p>
          <a:p>
            <a:pPr>
              <a:buClr>
                <a:schemeClr val="accent2"/>
              </a:buClr>
            </a:pPr>
            <a:r>
              <a:rPr lang="fi-FI" sz="2000" dirty="0" smtClean="0"/>
              <a:t>    suodattimelle Kuopion </a:t>
            </a:r>
            <a:br>
              <a:rPr lang="fi-FI" sz="2000" dirty="0" smtClean="0"/>
            </a:br>
            <a:r>
              <a:rPr lang="fi-FI" sz="2000" dirty="0" smtClean="0"/>
              <a:t>    keskustasta ja sitä </a:t>
            </a:r>
            <a:r>
              <a:rPr lang="fi-FI" sz="2000" dirty="0" err="1" smtClean="0"/>
              <a:t>ympäröi-</a:t>
            </a:r>
            <a:r>
              <a:rPr lang="fi-FI" sz="2000" dirty="0" smtClean="0"/>
              <a:t>  </a:t>
            </a:r>
            <a:br>
              <a:rPr lang="fi-FI" sz="2000" dirty="0" smtClean="0"/>
            </a:br>
            <a:r>
              <a:rPr lang="fi-FI" sz="2000" dirty="0" smtClean="0"/>
              <a:t>    vältä maaseutualueelta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 smtClean="0"/>
              <a:t>DNA-eristys suodattimelta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 err="1" smtClean="0"/>
              <a:t>qPCR-analyysit</a:t>
            </a:r>
            <a:r>
              <a:rPr lang="fi-FI" sz="2000" dirty="0" smtClean="0"/>
              <a:t> </a:t>
            </a:r>
            <a:br>
              <a:rPr lang="fi-FI" sz="2000" dirty="0" smtClean="0"/>
            </a:br>
            <a:r>
              <a:rPr lang="fi-FI" sz="2000" dirty="0" smtClean="0"/>
              <a:t>7 mikrobille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 smtClean="0"/>
              <a:t>Kuvassa GM±GSD</a:t>
            </a:r>
          </a:p>
          <a:p>
            <a:endParaRPr lang="fi-FI" sz="2000" dirty="0"/>
          </a:p>
        </p:txBody>
      </p:sp>
      <p:sp>
        <p:nvSpPr>
          <p:cNvPr id="12" name="Rectangle 11"/>
          <p:cNvSpPr/>
          <p:nvPr/>
        </p:nvSpPr>
        <p:spPr>
          <a:xfrm>
            <a:off x="6228184" y="3645024"/>
            <a:ext cx="17281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Rectangle 14"/>
          <p:cNvSpPr/>
          <p:nvPr/>
        </p:nvSpPr>
        <p:spPr>
          <a:xfrm>
            <a:off x="6228184" y="6309320"/>
            <a:ext cx="172819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Box 20"/>
          <p:cNvSpPr txBox="1"/>
          <p:nvPr/>
        </p:nvSpPr>
        <p:spPr>
          <a:xfrm>
            <a:off x="251520" y="4069521"/>
            <a:ext cx="352839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err="1" smtClean="0">
                <a:sym typeface="Wingdings" panose="05000000000000000000" pitchFamily="2" charset="2"/>
              </a:rPr>
              <a:t>Cladosporiumilla</a:t>
            </a:r>
            <a:r>
              <a:rPr lang="fi-FI" sz="2000" b="1" dirty="0" smtClean="0">
                <a:sym typeface="Wingdings" panose="05000000000000000000" pitchFamily="2" charset="2"/>
              </a:rPr>
              <a:t> suurin vaihtelu ja korkeimmat pitoisuudet </a:t>
            </a:r>
            <a:endParaRPr lang="fi-FI" sz="2000" b="1" dirty="0"/>
          </a:p>
        </p:txBody>
      </p:sp>
      <p:sp>
        <p:nvSpPr>
          <p:cNvPr id="2" name="Tekstiruutu 1"/>
          <p:cNvSpPr txBox="1"/>
          <p:nvPr/>
        </p:nvSpPr>
        <p:spPr>
          <a:xfrm>
            <a:off x="5508104" y="4077072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smtClean="0"/>
              <a:t>    Keskusta</a:t>
            </a: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5610403" y="1412776"/>
            <a:ext cx="16979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/>
              <a:t> M</a:t>
            </a:r>
            <a:r>
              <a:rPr lang="fi-FI" dirty="0" smtClean="0"/>
              <a:t>aaseutualue</a:t>
            </a:r>
            <a:endParaRPr lang="fi-FI" dirty="0"/>
          </a:p>
        </p:txBody>
      </p:sp>
      <p:sp>
        <p:nvSpPr>
          <p:cNvPr id="13" name="TextBox 20"/>
          <p:cNvSpPr txBox="1"/>
          <p:nvPr/>
        </p:nvSpPr>
        <p:spPr>
          <a:xfrm>
            <a:off x="251520" y="5229200"/>
            <a:ext cx="35283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err="1" smtClean="0">
                <a:sym typeface="Wingdings" panose="05000000000000000000" pitchFamily="2" charset="2"/>
              </a:rPr>
              <a:t>PenAsp-qPCR:llä</a:t>
            </a:r>
            <a:r>
              <a:rPr lang="fi-FI" sz="2000" b="1" dirty="0" smtClean="0">
                <a:sym typeface="Wingdings" panose="05000000000000000000" pitchFamily="2" charset="2"/>
              </a:rPr>
              <a:t> pienin vaihtelu </a:t>
            </a:r>
            <a:endParaRPr lang="fi-FI" sz="2000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5578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3549" y="218277"/>
            <a:ext cx="8640960" cy="100806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Ulkoilman mikrobiatlas ja mikrobien alkuperä</a:t>
            </a:r>
            <a:br>
              <a:rPr lang="fi-FI" dirty="0" smtClean="0"/>
            </a:br>
            <a:r>
              <a:rPr lang="fi-FI" dirty="0"/>
              <a:t>	</a:t>
            </a:r>
            <a:r>
              <a:rPr lang="fi-FI" dirty="0" smtClean="0"/>
              <a:t>			                          </a:t>
            </a:r>
            <a:r>
              <a:rPr lang="fi-FI" sz="1800" dirty="0" err="1" smtClean="0"/>
              <a:t>Barberán</a:t>
            </a:r>
            <a:r>
              <a:rPr lang="fi-FI" sz="1800" dirty="0" smtClean="0"/>
              <a:t>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2015  </a:t>
            </a:r>
            <a:endParaRPr lang="fi-FI" dirty="0"/>
          </a:p>
        </p:txBody>
      </p:sp>
      <p:sp>
        <p:nvSpPr>
          <p:cNvPr id="17" name="Suorakulmio 16"/>
          <p:cNvSpPr/>
          <p:nvPr/>
        </p:nvSpPr>
        <p:spPr>
          <a:xfrm>
            <a:off x="107503" y="928459"/>
            <a:ext cx="5013691" cy="332398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 smtClean="0"/>
              <a:t>Mikrobistoon</a:t>
            </a:r>
            <a:r>
              <a:rPr lang="en-US" sz="2000" dirty="0" smtClean="0"/>
              <a:t> </a:t>
            </a:r>
            <a:r>
              <a:rPr lang="en-US" sz="2000" dirty="0" err="1" smtClean="0"/>
              <a:t>vaikuttavat</a:t>
            </a:r>
            <a:r>
              <a:rPr lang="en-US" sz="2000" dirty="0" smtClean="0"/>
              <a:t> </a:t>
            </a:r>
            <a:r>
              <a:rPr lang="en-US" sz="2000" dirty="0" err="1" smtClean="0"/>
              <a:t>tekijät</a:t>
            </a:r>
            <a:endParaRPr lang="en-US" sz="2000" dirty="0" smtClean="0"/>
          </a:p>
          <a:p>
            <a:pPr lvl="1">
              <a:buClr>
                <a:schemeClr val="accent2"/>
              </a:buClr>
            </a:pPr>
            <a:r>
              <a:rPr lang="en-US" dirty="0" smtClean="0"/>
              <a:t>- </a:t>
            </a:r>
            <a:r>
              <a:rPr lang="en-US" dirty="0" err="1" smtClean="0"/>
              <a:t>kasvillisuus</a:t>
            </a:r>
            <a:r>
              <a:rPr lang="en-US" dirty="0" smtClean="0"/>
              <a:t> 		- </a:t>
            </a:r>
            <a:r>
              <a:rPr lang="en-US" dirty="0" err="1" smtClean="0"/>
              <a:t>maaperä</a:t>
            </a:r>
            <a:r>
              <a:rPr lang="en-US" dirty="0" smtClean="0"/>
              <a:t> (pH)</a:t>
            </a:r>
          </a:p>
          <a:p>
            <a:pPr lvl="1">
              <a:buClr>
                <a:schemeClr val="accent2"/>
              </a:buClr>
            </a:pPr>
            <a:r>
              <a:rPr lang="en-US" dirty="0" smtClean="0"/>
              <a:t>- </a:t>
            </a:r>
            <a:r>
              <a:rPr lang="en-US" dirty="0" err="1" smtClean="0"/>
              <a:t>ilmasto</a:t>
            </a:r>
            <a:r>
              <a:rPr lang="en-US" dirty="0" smtClean="0"/>
              <a:t> (</a:t>
            </a:r>
            <a:r>
              <a:rPr lang="en-US" dirty="0" err="1" smtClean="0"/>
              <a:t>haihdunta</a:t>
            </a:r>
            <a:r>
              <a:rPr lang="en-US" dirty="0" smtClean="0"/>
              <a:t>)   	- </a:t>
            </a:r>
            <a:r>
              <a:rPr lang="en-US" dirty="0" err="1" smtClean="0"/>
              <a:t>ihmisasutus</a:t>
            </a:r>
            <a:endParaRPr lang="en-US" dirty="0" smtClean="0"/>
          </a:p>
          <a:p>
            <a:pPr lvl="1">
              <a:buClr>
                <a:schemeClr val="accent2"/>
              </a:buClr>
            </a:pPr>
            <a:r>
              <a:rPr lang="en-US" dirty="0" smtClean="0"/>
              <a:t>- </a:t>
            </a:r>
            <a:r>
              <a:rPr lang="en-US" dirty="0" err="1" smtClean="0"/>
              <a:t>karjatalous</a:t>
            </a:r>
            <a:r>
              <a:rPr lang="en-US" dirty="0"/>
              <a:t>	</a:t>
            </a:r>
            <a:r>
              <a:rPr lang="en-US" dirty="0" smtClean="0"/>
              <a:t>	- </a:t>
            </a:r>
            <a:r>
              <a:rPr lang="en-US" dirty="0" err="1" smtClean="0"/>
              <a:t>rakennukset</a:t>
            </a:r>
            <a:endParaRPr lang="en-US" dirty="0" smtClean="0"/>
          </a:p>
          <a:p>
            <a:pPr lvl="1">
              <a:buClr>
                <a:schemeClr val="accent2"/>
              </a:buClr>
            </a:pPr>
            <a:endParaRPr lang="en-US" dirty="0" smtClean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 smtClean="0"/>
              <a:t>Runsas ajallinen ja paikallinen vaihtelu ja kulkeutuminen ilmavirtausten mukana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 smtClean="0"/>
              <a:t>Pölynäytteitä kerätty n. 1200 rakennuksen ulkopinnalta </a:t>
            </a:r>
            <a:r>
              <a:rPr lang="fi-FI" sz="2000" dirty="0" smtClean="0">
                <a:sym typeface="Wingdings" panose="05000000000000000000" pitchFamily="2" charset="2"/>
              </a:rPr>
              <a:t> NGS </a:t>
            </a:r>
            <a:endParaRPr lang="fi-FI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grpSp>
        <p:nvGrpSpPr>
          <p:cNvPr id="21" name="Ryhmä 20"/>
          <p:cNvGrpSpPr/>
          <p:nvPr/>
        </p:nvGrpSpPr>
        <p:grpSpPr>
          <a:xfrm>
            <a:off x="5220071" y="1196752"/>
            <a:ext cx="3888433" cy="2902094"/>
            <a:chOff x="323528" y="3789040"/>
            <a:chExt cx="3888433" cy="2902094"/>
          </a:xfrm>
        </p:grpSpPr>
        <p:grpSp>
          <p:nvGrpSpPr>
            <p:cNvPr id="19" name="Ryhmä 18"/>
            <p:cNvGrpSpPr/>
            <p:nvPr/>
          </p:nvGrpSpPr>
          <p:grpSpPr>
            <a:xfrm>
              <a:off x="323528" y="3789040"/>
              <a:ext cx="3888433" cy="2902094"/>
              <a:chOff x="395535" y="3910701"/>
              <a:chExt cx="3888433" cy="2902094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09" t="50000"/>
              <a:stretch/>
            </p:blipFill>
            <p:spPr bwMode="auto">
              <a:xfrm>
                <a:off x="484345" y="3910701"/>
                <a:ext cx="3747752" cy="231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kstiruutu 17"/>
              <p:cNvSpPr txBox="1"/>
              <p:nvPr/>
            </p:nvSpPr>
            <p:spPr>
              <a:xfrm>
                <a:off x="395535" y="6228020"/>
                <a:ext cx="388843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i-FI" sz="1600" i="1" dirty="0" err="1" smtClean="0"/>
                  <a:t>Cladosporium</a:t>
                </a:r>
                <a:r>
                  <a:rPr lang="fi-FI" sz="1600" dirty="0" smtClean="0"/>
                  <a:t> –homeen esiintyminen ulkoilmanäytteissä</a:t>
                </a:r>
                <a:endParaRPr lang="fi-FI" sz="1600" dirty="0"/>
              </a:p>
            </p:txBody>
          </p:sp>
        </p:grpSp>
        <p:sp>
          <p:nvSpPr>
            <p:cNvPr id="20" name="Tekstiruutu 19"/>
            <p:cNvSpPr txBox="1"/>
            <p:nvPr/>
          </p:nvSpPr>
          <p:spPr>
            <a:xfrm>
              <a:off x="3465276" y="5585465"/>
              <a:ext cx="4203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smtClean="0"/>
                <a:t>75 %</a:t>
              </a:r>
            </a:p>
            <a:p>
              <a:r>
                <a:rPr lang="fi-FI" sz="800" dirty="0" smtClean="0"/>
                <a:t>50 %</a:t>
              </a:r>
            </a:p>
            <a:p>
              <a:r>
                <a:rPr lang="fi-FI" sz="800" dirty="0" smtClean="0"/>
                <a:t>25 %</a:t>
              </a:r>
              <a:endParaRPr lang="fi-FI" sz="800" dirty="0"/>
            </a:p>
          </p:txBody>
        </p:sp>
      </p:grpSp>
      <p:grpSp>
        <p:nvGrpSpPr>
          <p:cNvPr id="45" name="Ryhmä 44"/>
          <p:cNvGrpSpPr/>
          <p:nvPr/>
        </p:nvGrpSpPr>
        <p:grpSpPr>
          <a:xfrm>
            <a:off x="107503" y="4348787"/>
            <a:ext cx="6048672" cy="2197285"/>
            <a:chOff x="395536" y="4365104"/>
            <a:chExt cx="6048672" cy="2197285"/>
          </a:xfrm>
        </p:grpSpPr>
        <p:sp>
          <p:nvSpPr>
            <p:cNvPr id="50" name="Suorakulmio 49"/>
            <p:cNvSpPr/>
            <p:nvPr/>
          </p:nvSpPr>
          <p:spPr>
            <a:xfrm>
              <a:off x="395536" y="4365104"/>
              <a:ext cx="6048672" cy="2197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1" name="Tekstiruutu 50"/>
            <p:cNvSpPr txBox="1"/>
            <p:nvPr/>
          </p:nvSpPr>
          <p:spPr>
            <a:xfrm>
              <a:off x="408880" y="4507286"/>
              <a:ext cx="409086" cy="165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i-FI" sz="1050" b="1" dirty="0" smtClean="0"/>
                <a:t>  %</a:t>
              </a:r>
            </a:p>
            <a:p>
              <a:pPr>
                <a:lnSpc>
                  <a:spcPct val="200000"/>
                </a:lnSpc>
              </a:pPr>
              <a:r>
                <a:rPr lang="fi-FI" sz="1050" b="1" dirty="0"/>
                <a:t> </a:t>
              </a:r>
              <a:r>
                <a:rPr lang="fi-FI" sz="1050" b="1" dirty="0" smtClean="0"/>
                <a:t> 50</a:t>
              </a:r>
            </a:p>
            <a:p>
              <a:pPr>
                <a:lnSpc>
                  <a:spcPct val="200000"/>
                </a:lnSpc>
              </a:pPr>
              <a:r>
                <a:rPr lang="fi-FI" sz="1050" b="1" dirty="0"/>
                <a:t> </a:t>
              </a:r>
              <a:r>
                <a:rPr lang="fi-FI" sz="1050" b="1" dirty="0" smtClean="0"/>
                <a:t> 25</a:t>
              </a:r>
            </a:p>
            <a:p>
              <a:pPr>
                <a:lnSpc>
                  <a:spcPct val="200000"/>
                </a:lnSpc>
              </a:pPr>
              <a:r>
                <a:rPr lang="fi-FI" sz="1050" b="1" dirty="0"/>
                <a:t> </a:t>
              </a:r>
              <a:r>
                <a:rPr lang="fi-FI" sz="1050" b="1" dirty="0" smtClean="0"/>
                <a:t> 10</a:t>
              </a:r>
            </a:p>
            <a:p>
              <a:pPr>
                <a:lnSpc>
                  <a:spcPct val="200000"/>
                </a:lnSpc>
              </a:pPr>
              <a:r>
                <a:rPr lang="fi-FI" sz="1050" b="1" dirty="0" smtClean="0"/>
                <a:t>    1</a:t>
              </a:r>
              <a:endParaRPr lang="fi-FI" sz="1050" b="1" dirty="0"/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1" r="33912"/>
            <a:stretch/>
          </p:blipFill>
          <p:spPr bwMode="auto">
            <a:xfrm>
              <a:off x="3987980" y="4437112"/>
              <a:ext cx="2240204" cy="18272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kstiruutu 52"/>
            <p:cNvSpPr txBox="1"/>
            <p:nvPr/>
          </p:nvSpPr>
          <p:spPr>
            <a:xfrm>
              <a:off x="3974214" y="4446134"/>
              <a:ext cx="2253970" cy="2769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200" b="1" dirty="0" smtClean="0"/>
                <a:t>Ihmisen uloste     Hyönteiset    </a:t>
              </a:r>
              <a:endParaRPr lang="fi-FI" sz="1200" b="1" dirty="0"/>
            </a:p>
          </p:txBody>
        </p:sp>
        <p:grpSp>
          <p:nvGrpSpPr>
            <p:cNvPr id="54" name="Ryhmä 53"/>
            <p:cNvGrpSpPr/>
            <p:nvPr/>
          </p:nvGrpSpPr>
          <p:grpSpPr>
            <a:xfrm>
              <a:off x="755577" y="6217567"/>
              <a:ext cx="5644001" cy="307777"/>
              <a:chOff x="1331641" y="6289575"/>
              <a:chExt cx="5644001" cy="307777"/>
            </a:xfrm>
          </p:grpSpPr>
          <p:sp>
            <p:nvSpPr>
              <p:cNvPr id="63" name="Suorakulmio 62"/>
              <p:cNvSpPr/>
              <p:nvPr/>
            </p:nvSpPr>
            <p:spPr>
              <a:xfrm>
                <a:off x="1331641" y="6359334"/>
                <a:ext cx="518826" cy="166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4" name="Suorakulmio 63"/>
              <p:cNvSpPr/>
              <p:nvPr/>
            </p:nvSpPr>
            <p:spPr>
              <a:xfrm>
                <a:off x="3277238" y="6359334"/>
                <a:ext cx="518826" cy="1660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5" name="Tekstiruutu 64"/>
              <p:cNvSpPr txBox="1"/>
              <p:nvPr/>
            </p:nvSpPr>
            <p:spPr>
              <a:xfrm>
                <a:off x="1850467" y="6289575"/>
                <a:ext cx="101983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i-FI" sz="1400" b="1" dirty="0" smtClean="0"/>
                  <a:t>maaseutu</a:t>
                </a:r>
                <a:endParaRPr lang="fi-FI" sz="1400" b="1" dirty="0"/>
              </a:p>
            </p:txBody>
          </p:sp>
          <p:sp>
            <p:nvSpPr>
              <p:cNvPr id="66" name="Tekstiruutu 65"/>
              <p:cNvSpPr txBox="1"/>
              <p:nvPr/>
            </p:nvSpPr>
            <p:spPr>
              <a:xfrm>
                <a:off x="3820611" y="6289575"/>
                <a:ext cx="315503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i-FI" sz="1400" b="1" dirty="0"/>
                  <a:t>k</a:t>
                </a:r>
                <a:r>
                  <a:rPr lang="fi-FI" sz="1400" b="1" dirty="0" smtClean="0"/>
                  <a:t>aupunki                     mediaanitaso</a:t>
                </a:r>
                <a:endParaRPr lang="fi-FI" sz="1400" b="1" dirty="0"/>
              </a:p>
            </p:txBody>
          </p:sp>
        </p:grpSp>
        <p:sp>
          <p:nvSpPr>
            <p:cNvPr id="55" name="Tekstiruutu 54"/>
            <p:cNvSpPr txBox="1"/>
            <p:nvPr/>
          </p:nvSpPr>
          <p:spPr>
            <a:xfrm>
              <a:off x="755576" y="4446134"/>
              <a:ext cx="3256877" cy="2769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200" b="1" dirty="0" smtClean="0"/>
                <a:t>Kasvillisuus     Maaperä          Ihmisen iho</a:t>
              </a:r>
              <a:endParaRPr lang="fi-FI" sz="1200" b="1" dirty="0"/>
            </a:p>
          </p:txBody>
        </p:sp>
        <p:pic>
          <p:nvPicPr>
            <p:cNvPr id="5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7" y="4716997"/>
              <a:ext cx="3237757" cy="1529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7" name="Suora yhdysviiva 56"/>
            <p:cNvCxnSpPr/>
            <p:nvPr/>
          </p:nvCxnSpPr>
          <p:spPr>
            <a:xfrm>
              <a:off x="755577" y="5805264"/>
              <a:ext cx="1061603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uora yhdysviiva 57"/>
            <p:cNvCxnSpPr/>
            <p:nvPr/>
          </p:nvCxnSpPr>
          <p:spPr>
            <a:xfrm>
              <a:off x="1854213" y="5949280"/>
              <a:ext cx="1061603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uora yhdysviiva 58"/>
            <p:cNvCxnSpPr/>
            <p:nvPr/>
          </p:nvCxnSpPr>
          <p:spPr>
            <a:xfrm>
              <a:off x="2934333" y="6021288"/>
              <a:ext cx="1061603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uora yhdysviiva 59"/>
            <p:cNvCxnSpPr/>
            <p:nvPr/>
          </p:nvCxnSpPr>
          <p:spPr>
            <a:xfrm>
              <a:off x="3995936" y="6093296"/>
              <a:ext cx="1170645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uora yhdysviiva 60"/>
            <p:cNvCxnSpPr/>
            <p:nvPr/>
          </p:nvCxnSpPr>
          <p:spPr>
            <a:xfrm>
              <a:off x="5166581" y="6093296"/>
              <a:ext cx="1061603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uora yhdysviiva 61"/>
            <p:cNvCxnSpPr/>
            <p:nvPr/>
          </p:nvCxnSpPr>
          <p:spPr>
            <a:xfrm>
              <a:off x="4411183" y="6381328"/>
              <a:ext cx="664873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4014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80920" cy="18002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i-FI" dirty="0" smtClean="0"/>
              <a:t>DNA-</a:t>
            </a:r>
            <a:r>
              <a:rPr lang="fi-FI" cap="none" dirty="0" smtClean="0"/>
              <a:t>pohjaiset menetelmät vahvistavat aiempia viljelyllä tehtyjä havaintoja – muutamia esimerkkejä</a:t>
            </a:r>
            <a:br>
              <a:rPr lang="fi-FI" cap="none" dirty="0" smtClean="0"/>
            </a:br>
            <a:r>
              <a:rPr lang="fi-FI" cap="none" dirty="0" smtClean="0"/>
              <a:t/>
            </a:r>
            <a:br>
              <a:rPr lang="fi-FI" cap="none" dirty="0" smtClean="0"/>
            </a:br>
            <a:endParaRPr lang="fi-FI" cap="none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43079-578C-430F-854C-48C89140AD86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91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21" y="326677"/>
            <a:ext cx="8207375" cy="935757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Pölyn vuodenaikaisvaihtelu vaurio- ja vertailurakennuksissa                  </a:t>
            </a:r>
            <a:r>
              <a:rPr lang="fi-FI" sz="1800" dirty="0" smtClean="0"/>
              <a:t>Pitkäranta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2008</a:t>
            </a:r>
            <a:endParaRPr lang="fi-FI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t="40466" r="3510" b="14793"/>
          <a:stretch/>
        </p:blipFill>
        <p:spPr bwMode="auto">
          <a:xfrm>
            <a:off x="37513" y="1196752"/>
            <a:ext cx="9094993" cy="419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5282363"/>
            <a:ext cx="842493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Enemmän sienilajistoa vaurioituneessa rakennuksessa !</a:t>
            </a:r>
            <a:endParaRPr lang="fi-FI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5695566"/>
            <a:ext cx="842493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Sienilajisto runsaampaa syksyllä, alhaisinta talvella !</a:t>
            </a:r>
            <a:endParaRPr lang="fi-FI" sz="2000" b="1" dirty="0"/>
          </a:p>
        </p:txBody>
      </p:sp>
      <p:sp>
        <p:nvSpPr>
          <p:cNvPr id="7" name="Oval 6"/>
          <p:cNvSpPr/>
          <p:nvPr/>
        </p:nvSpPr>
        <p:spPr>
          <a:xfrm>
            <a:off x="6084168" y="4005064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Down Arrow 10"/>
          <p:cNvSpPr/>
          <p:nvPr/>
        </p:nvSpPr>
        <p:spPr>
          <a:xfrm rot="248965">
            <a:off x="4440391" y="2284008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Down Arrow 11"/>
          <p:cNvSpPr/>
          <p:nvPr/>
        </p:nvSpPr>
        <p:spPr>
          <a:xfrm rot="248965">
            <a:off x="5063649" y="1777571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Down Arrow 12"/>
          <p:cNvSpPr/>
          <p:nvPr/>
        </p:nvSpPr>
        <p:spPr>
          <a:xfrm rot="248965">
            <a:off x="5664527" y="1489539"/>
            <a:ext cx="144016" cy="3481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2960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3296" y="272808"/>
            <a:ext cx="8928992" cy="936104"/>
          </a:xfrm>
        </p:spPr>
        <p:txBody>
          <a:bodyPr>
            <a:normAutofit fontScale="90000"/>
          </a:bodyPr>
          <a:lstStyle/>
          <a:p>
            <a:pPr algn="r"/>
            <a:r>
              <a:rPr lang="fi-FI" dirty="0" smtClean="0"/>
              <a:t>Pölyn ja rakennusmateriaalien mikrobien profilointi</a:t>
            </a:r>
            <a:br>
              <a:rPr lang="fi-FI" dirty="0" smtClean="0"/>
            </a:br>
            <a:r>
              <a:rPr lang="fi-FI" dirty="0" smtClean="0"/>
              <a:t>kloonikirjastojen avulla                         </a:t>
            </a:r>
            <a:r>
              <a:rPr lang="fi-FI" sz="1800" dirty="0" smtClean="0"/>
              <a:t>Pitkäranta </a:t>
            </a:r>
            <a:r>
              <a:rPr lang="fi-FI" sz="1800" i="1" dirty="0"/>
              <a:t>et al. </a:t>
            </a:r>
            <a:r>
              <a:rPr lang="fi-FI" sz="1800" dirty="0" smtClean="0"/>
              <a:t>2011</a:t>
            </a:r>
            <a:endParaRPr lang="fi-FI" dirty="0"/>
          </a:p>
        </p:txBody>
      </p:sp>
      <p:grpSp>
        <p:nvGrpSpPr>
          <p:cNvPr id="48" name="Ryhmä 47"/>
          <p:cNvGrpSpPr/>
          <p:nvPr/>
        </p:nvGrpSpPr>
        <p:grpSpPr>
          <a:xfrm>
            <a:off x="2686226" y="1138449"/>
            <a:ext cx="4136893" cy="4478628"/>
            <a:chOff x="2185629" y="1124744"/>
            <a:chExt cx="4136893" cy="447862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9186" r="24024" b="32801"/>
            <a:stretch/>
          </p:blipFill>
          <p:spPr bwMode="auto">
            <a:xfrm>
              <a:off x="2185629" y="1124744"/>
              <a:ext cx="4136893" cy="353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Ryhmä 43"/>
            <p:cNvGrpSpPr/>
            <p:nvPr/>
          </p:nvGrpSpPr>
          <p:grpSpPr>
            <a:xfrm>
              <a:off x="2699791" y="4653136"/>
              <a:ext cx="3528393" cy="950236"/>
              <a:chOff x="2699792" y="4653136"/>
              <a:chExt cx="3528393" cy="950236"/>
            </a:xfrm>
          </p:grpSpPr>
          <p:sp>
            <p:nvSpPr>
              <p:cNvPr id="15" name="Suorakulmio 14"/>
              <p:cNvSpPr/>
              <p:nvPr/>
            </p:nvSpPr>
            <p:spPr>
              <a:xfrm>
                <a:off x="2708793" y="4929990"/>
                <a:ext cx="1440160" cy="18002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100" b="1" dirty="0" smtClean="0">
                    <a:solidFill>
                      <a:schemeClr val="tx1"/>
                    </a:solidFill>
                  </a:rPr>
                  <a:t>Puurakenteiset</a:t>
                </a:r>
                <a:endParaRPr lang="fi-FI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Suorakulmio 20"/>
              <p:cNvSpPr/>
              <p:nvPr/>
            </p:nvSpPr>
            <p:spPr>
              <a:xfrm>
                <a:off x="2699792" y="4661181"/>
                <a:ext cx="3240360" cy="2079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200" b="1" dirty="0">
                    <a:solidFill>
                      <a:schemeClr val="tx1"/>
                    </a:solidFill>
                  </a:rPr>
                  <a:t>p</a:t>
                </a:r>
                <a:r>
                  <a:rPr lang="fi-FI" sz="1200" b="1" dirty="0" smtClean="0">
                    <a:solidFill>
                      <a:schemeClr val="tx1"/>
                    </a:solidFill>
                  </a:rPr>
                  <a:t>ölynäytteet</a:t>
                </a:r>
                <a:endParaRPr lang="fi-FI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Suorakulmio 23"/>
              <p:cNvSpPr/>
              <p:nvPr/>
            </p:nvSpPr>
            <p:spPr>
              <a:xfrm>
                <a:off x="4220961" y="4934013"/>
                <a:ext cx="1440160" cy="17599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100" b="1" dirty="0" smtClean="0">
                    <a:solidFill>
                      <a:schemeClr val="tx1"/>
                    </a:solidFill>
                  </a:rPr>
                  <a:t>Betonirakenteiset</a:t>
                </a:r>
                <a:endParaRPr lang="fi-FI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Suorakulmio 24"/>
              <p:cNvSpPr/>
              <p:nvPr/>
            </p:nvSpPr>
            <p:spPr>
              <a:xfrm>
                <a:off x="2708793" y="5157192"/>
                <a:ext cx="684076" cy="18002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100" b="1" dirty="0"/>
                  <a:t>v</a:t>
                </a:r>
                <a:r>
                  <a:rPr lang="fi-FI" sz="1100" b="1" dirty="0" smtClean="0"/>
                  <a:t>aurio*</a:t>
                </a:r>
                <a:endParaRPr lang="fi-FI" sz="1100" b="1" dirty="0"/>
              </a:p>
            </p:txBody>
          </p:sp>
          <p:sp>
            <p:nvSpPr>
              <p:cNvPr id="26" name="Suorakulmio 25"/>
              <p:cNvSpPr/>
              <p:nvPr/>
            </p:nvSpPr>
            <p:spPr>
              <a:xfrm>
                <a:off x="4220961" y="5157192"/>
                <a:ext cx="684076" cy="18002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100" b="1" dirty="0" smtClean="0"/>
                  <a:t>vaurio</a:t>
                </a:r>
                <a:endParaRPr lang="fi-FI" sz="1100" b="1" dirty="0"/>
              </a:p>
            </p:txBody>
          </p:sp>
          <p:sp>
            <p:nvSpPr>
              <p:cNvPr id="27" name="Suorakulmio 26"/>
              <p:cNvSpPr/>
              <p:nvPr/>
            </p:nvSpPr>
            <p:spPr>
              <a:xfrm>
                <a:off x="3464877" y="5157192"/>
                <a:ext cx="684076" cy="18002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fi-FI" sz="1100" b="1" dirty="0" smtClean="0"/>
                  <a:t>vertailu</a:t>
                </a:r>
                <a:endParaRPr lang="fi-FI" sz="1100" b="1" dirty="0"/>
              </a:p>
            </p:txBody>
          </p:sp>
          <p:sp>
            <p:nvSpPr>
              <p:cNvPr id="29" name="Suorakulmio 28"/>
              <p:cNvSpPr/>
              <p:nvPr/>
            </p:nvSpPr>
            <p:spPr>
              <a:xfrm>
                <a:off x="4977045" y="5157192"/>
                <a:ext cx="684076" cy="18002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fi-FI" sz="1100" b="1" dirty="0" smtClean="0"/>
                  <a:t>vertailu</a:t>
                </a:r>
                <a:endParaRPr lang="fi-FI" sz="1100" b="1" dirty="0"/>
              </a:p>
            </p:txBody>
          </p:sp>
          <p:sp>
            <p:nvSpPr>
              <p:cNvPr id="34" name="Suorakulmio 33"/>
              <p:cNvSpPr/>
              <p:nvPr/>
            </p:nvSpPr>
            <p:spPr>
              <a:xfrm>
                <a:off x="2708793" y="5387347"/>
                <a:ext cx="342038" cy="21602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pre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5" name="Suorakulmio 34"/>
              <p:cNvSpPr/>
              <p:nvPr/>
            </p:nvSpPr>
            <p:spPr>
              <a:xfrm rot="16200000">
                <a:off x="5494352" y="5157570"/>
                <a:ext cx="669362" cy="22224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fi-FI" sz="900" b="1" dirty="0" smtClean="0">
                    <a:solidFill>
                      <a:schemeClr val="tx1"/>
                    </a:solidFill>
                  </a:rPr>
                  <a:t>kaikki pölyt</a:t>
                </a:r>
                <a:endParaRPr lang="fi-FI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Suorakulmio 35"/>
              <p:cNvSpPr/>
              <p:nvPr/>
            </p:nvSpPr>
            <p:spPr>
              <a:xfrm rot="16200000">
                <a:off x="5641947" y="5017133"/>
                <a:ext cx="950235" cy="2222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fi-FI" sz="1200" b="1" dirty="0" smtClean="0">
                    <a:solidFill>
                      <a:schemeClr val="tx1"/>
                    </a:solidFill>
                  </a:rPr>
                  <a:t>* </a:t>
                </a:r>
                <a:r>
                  <a:rPr lang="fi-FI" sz="1200" b="1" dirty="0" err="1">
                    <a:solidFill>
                      <a:schemeClr val="tx1"/>
                    </a:solidFill>
                  </a:rPr>
                  <a:t>r</a:t>
                </a:r>
                <a:r>
                  <a:rPr lang="fi-FI" sz="1200" b="1" dirty="0" err="1" smtClean="0">
                    <a:solidFill>
                      <a:schemeClr val="tx1"/>
                    </a:solidFill>
                  </a:rPr>
                  <a:t>ak.mat</a:t>
                </a:r>
                <a:endParaRPr lang="fi-FI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Suorakulmio 36"/>
              <p:cNvSpPr/>
              <p:nvPr/>
            </p:nvSpPr>
            <p:spPr>
              <a:xfrm>
                <a:off x="3050831" y="5387348"/>
                <a:ext cx="333037" cy="21602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post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8" name="Suorakulmio 37"/>
              <p:cNvSpPr/>
              <p:nvPr/>
            </p:nvSpPr>
            <p:spPr>
              <a:xfrm>
                <a:off x="3455876" y="5383829"/>
                <a:ext cx="342038" cy="21602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pre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9" name="Suorakulmio 38"/>
              <p:cNvSpPr/>
              <p:nvPr/>
            </p:nvSpPr>
            <p:spPr>
              <a:xfrm>
                <a:off x="3806915" y="5383829"/>
                <a:ext cx="333037" cy="21602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post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0" name="Suorakulmio 39"/>
              <p:cNvSpPr/>
              <p:nvPr/>
            </p:nvSpPr>
            <p:spPr>
              <a:xfrm>
                <a:off x="4202959" y="5387347"/>
                <a:ext cx="342038" cy="21602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pre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1" name="Suorakulmio 40"/>
              <p:cNvSpPr/>
              <p:nvPr/>
            </p:nvSpPr>
            <p:spPr>
              <a:xfrm>
                <a:off x="4553998" y="5387348"/>
                <a:ext cx="333037" cy="21602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post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Suorakulmio 41"/>
              <p:cNvSpPr/>
              <p:nvPr/>
            </p:nvSpPr>
            <p:spPr>
              <a:xfrm>
                <a:off x="4977045" y="5387348"/>
                <a:ext cx="342038" cy="21602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pre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3" name="Suorakulmio 42"/>
              <p:cNvSpPr/>
              <p:nvPr/>
            </p:nvSpPr>
            <p:spPr>
              <a:xfrm>
                <a:off x="5319083" y="5387348"/>
                <a:ext cx="333037" cy="21602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fi-FI" sz="1100" b="1" dirty="0" err="1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post</a:t>
                </a:r>
                <a:endParaRPr lang="fi-FI" sz="11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6" name="TextBox 7"/>
          <p:cNvSpPr txBox="1"/>
          <p:nvPr/>
        </p:nvSpPr>
        <p:spPr>
          <a:xfrm>
            <a:off x="323528" y="6165304"/>
            <a:ext cx="85689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Vauriokohteissa laajempi lajisto kuin vertailukohteissa !</a:t>
            </a:r>
            <a:endParaRPr lang="fi-FI" sz="2000" b="1" dirty="0"/>
          </a:p>
        </p:txBody>
      </p:sp>
      <p:sp>
        <p:nvSpPr>
          <p:cNvPr id="47" name="TextBox 7"/>
          <p:cNvSpPr txBox="1"/>
          <p:nvPr/>
        </p:nvSpPr>
        <p:spPr>
          <a:xfrm>
            <a:off x="327440" y="5733256"/>
            <a:ext cx="85650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Puu- ja betonirakenteisissa kohteissa erilainen </a:t>
            </a:r>
            <a:r>
              <a:rPr lang="fi-FI" sz="2000" b="1" dirty="0" err="1" smtClean="0">
                <a:sym typeface="Wingdings" panose="05000000000000000000" pitchFamily="2" charset="2"/>
              </a:rPr>
              <a:t>mikrobisto</a:t>
            </a:r>
            <a:r>
              <a:rPr lang="fi-FI" sz="2000" b="1" dirty="0" smtClean="0">
                <a:sym typeface="Wingdings" panose="05000000000000000000" pitchFamily="2" charset="2"/>
              </a:rPr>
              <a:t> !</a:t>
            </a:r>
            <a:endParaRPr lang="fi-FI" sz="2000" b="1" dirty="0"/>
          </a:p>
        </p:txBody>
      </p:sp>
      <p:sp>
        <p:nvSpPr>
          <p:cNvPr id="49" name="Tekstiruutu 48"/>
          <p:cNvSpPr txBox="1"/>
          <p:nvPr/>
        </p:nvSpPr>
        <p:spPr>
          <a:xfrm>
            <a:off x="231272" y="1371630"/>
            <a:ext cx="250671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Puurakenteiset</a:t>
            </a:r>
            <a:br>
              <a:rPr lang="fi-FI" dirty="0" smtClean="0"/>
            </a:br>
            <a:r>
              <a:rPr lang="fi-FI" dirty="0" smtClean="0"/>
              <a:t>toimistorakennukset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1600" dirty="0" smtClean="0"/>
              <a:t>vaurio yläpohjassa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 b="1" dirty="0" smtClean="0"/>
          </a:p>
          <a:p>
            <a:r>
              <a:rPr lang="fi-FI" dirty="0" smtClean="0"/>
              <a:t>Betonirakenteiset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toimistorakennukset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dirty="0" smtClean="0"/>
              <a:t>vauriot ylä- ja alapohjassa</a:t>
            </a:r>
            <a:endParaRPr lang="fi-FI" dirty="0"/>
          </a:p>
          <a:p>
            <a:endParaRPr lang="fi-FI" dirty="0" smtClean="0"/>
          </a:p>
          <a:p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sz="1600" dirty="0" smtClean="0"/>
              <a:t>Vertailurakennuksissa </a:t>
            </a:r>
            <a:r>
              <a:rPr lang="fi-FI" sz="1600" dirty="0" smtClean="0"/>
              <a:t>ei vaurioita</a:t>
            </a:r>
          </a:p>
          <a:p>
            <a:r>
              <a:rPr lang="fi-FI" sz="1600" dirty="0" smtClean="0">
                <a:sym typeface="Wingdings" panose="05000000000000000000" pitchFamily="2" charset="2"/>
              </a:rPr>
              <a:t> Kaikissa </a:t>
            </a:r>
            <a:r>
              <a:rPr lang="fi-FI" sz="1600" dirty="0" smtClean="0">
                <a:sym typeface="Wingdings" panose="05000000000000000000" pitchFamily="2" charset="2"/>
              </a:rPr>
              <a:t>k</a:t>
            </a:r>
            <a:r>
              <a:rPr lang="fi-FI" sz="1600" dirty="0" smtClean="0"/>
              <a:t>oneellinen poisto-ilma</a:t>
            </a:r>
          </a:p>
          <a:p>
            <a:r>
              <a:rPr lang="fi-FI" sz="1600" dirty="0" smtClean="0">
                <a:sym typeface="Wingdings" panose="05000000000000000000" pitchFamily="2" charset="2"/>
              </a:rPr>
              <a:t> Näytteet </a:t>
            </a:r>
            <a:r>
              <a:rPr lang="fi-FI" sz="1600" dirty="0" smtClean="0">
                <a:sym typeface="Wingdings" panose="05000000000000000000" pitchFamily="2" charset="2"/>
              </a:rPr>
              <a:t>kerätty ennen ja jälkeen korjausten</a:t>
            </a:r>
            <a:endParaRPr lang="fi-FI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50" y="1268761"/>
            <a:ext cx="2240538" cy="366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999235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Sisällysluettelo</a:t>
            </a:r>
            <a:endParaRPr lang="fi-FI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1200" b="1" dirty="0" smtClean="0"/>
              <a:t>1 Biologiset epäpuhtaudet</a:t>
            </a:r>
          </a:p>
          <a:p>
            <a:pPr marL="0" indent="0">
              <a:buNone/>
            </a:pPr>
            <a:r>
              <a:rPr lang="fi-FI" sz="1200" dirty="0"/>
              <a:t>1.1 </a:t>
            </a:r>
            <a:r>
              <a:rPr lang="fi-FI" sz="1200" dirty="0" smtClean="0"/>
              <a:t>Johdanto sisäympäristökokonaisuuteen - opetussisältö</a:t>
            </a:r>
          </a:p>
          <a:p>
            <a:pPr marL="0" indent="0">
              <a:buNone/>
            </a:pPr>
            <a:r>
              <a:rPr lang="fi-FI" sz="1200" dirty="0" smtClean="0"/>
              <a:t>1.2 Mikrobiologian orientaatio</a:t>
            </a:r>
          </a:p>
          <a:p>
            <a:pPr marL="0" indent="0">
              <a:buNone/>
            </a:pPr>
            <a:r>
              <a:rPr lang="fi-FI" sz="1200" dirty="0" smtClean="0"/>
              <a:t>1.3 Mikrobiologian perusteet</a:t>
            </a:r>
          </a:p>
          <a:p>
            <a:pPr marL="0" indent="0">
              <a:buNone/>
            </a:pPr>
            <a:r>
              <a:rPr lang="fi-FI" sz="1200" dirty="0" smtClean="0"/>
              <a:t>1.4 Mikrobien elinkaari homehtuminen </a:t>
            </a:r>
            <a:r>
              <a:rPr lang="fi-FI" sz="1200" dirty="0"/>
              <a:t>ja </a:t>
            </a:r>
            <a:r>
              <a:rPr lang="fi-FI" sz="1200" dirty="0" smtClean="0"/>
              <a:t>lahoaminen</a:t>
            </a:r>
          </a:p>
          <a:p>
            <a:pPr marL="0" indent="0">
              <a:buNone/>
            </a:pPr>
            <a:r>
              <a:rPr lang="fi-FI" sz="1200" dirty="0" smtClean="0"/>
              <a:t>1.5 Materiaalien </a:t>
            </a:r>
            <a:r>
              <a:rPr lang="fi-FI" sz="1200" dirty="0"/>
              <a:t>ja pintojen </a:t>
            </a:r>
            <a:r>
              <a:rPr lang="fi-FI" sz="1200" dirty="0" smtClean="0"/>
              <a:t>mikrobisto</a:t>
            </a:r>
          </a:p>
          <a:p>
            <a:pPr marL="0" indent="0">
              <a:buNone/>
            </a:pPr>
            <a:r>
              <a:rPr lang="fi-FI" sz="1200" dirty="0"/>
              <a:t>1.6  Puun homeet ja </a:t>
            </a:r>
            <a:r>
              <a:rPr lang="fi-FI" sz="1200" dirty="0" smtClean="0"/>
              <a:t>lahot</a:t>
            </a:r>
          </a:p>
          <a:p>
            <a:pPr marL="0" indent="0">
              <a:buNone/>
            </a:pPr>
            <a:r>
              <a:rPr lang="fi-FI" sz="1200" dirty="0"/>
              <a:t>1.7 Rakenteiden vauriot ja </a:t>
            </a:r>
            <a:r>
              <a:rPr lang="fi-FI" sz="1200" dirty="0" smtClean="0"/>
              <a:t>vioittuminen</a:t>
            </a:r>
          </a:p>
          <a:p>
            <a:pPr marL="0" indent="0">
              <a:buNone/>
            </a:pPr>
            <a:r>
              <a:rPr lang="fi-FI" sz="1200" dirty="0" smtClean="0">
                <a:solidFill>
                  <a:srgbClr val="FF0000"/>
                </a:solidFill>
              </a:rPr>
              <a:t>1.8.1 Ilman </a:t>
            </a:r>
            <a:r>
              <a:rPr lang="fi-FI" sz="1200" dirty="0">
                <a:solidFill>
                  <a:srgbClr val="FF0000"/>
                </a:solidFill>
              </a:rPr>
              <a:t>mikrobisto asunnoissa, kouluissa ja </a:t>
            </a:r>
            <a:r>
              <a:rPr lang="fi-FI" sz="1200" dirty="0" smtClean="0">
                <a:solidFill>
                  <a:srgbClr val="FF0000"/>
                </a:solidFill>
              </a:rPr>
              <a:t>päiväkodeissa</a:t>
            </a:r>
          </a:p>
          <a:p>
            <a:pPr marL="0" indent="0">
              <a:buNone/>
            </a:pPr>
            <a:r>
              <a:rPr lang="fi-FI" sz="1200" dirty="0" smtClean="0"/>
              <a:t>1.8.2 Ilman </a:t>
            </a:r>
            <a:r>
              <a:rPr lang="fi-FI" sz="1200" dirty="0"/>
              <a:t>mikrobisto tuotannollisissa ympäristöissä ja </a:t>
            </a:r>
            <a:r>
              <a:rPr lang="fi-FI" sz="1200" dirty="0" smtClean="0"/>
              <a:t>toimistoissa</a:t>
            </a:r>
          </a:p>
          <a:p>
            <a:pPr marL="0" indent="0">
              <a:buNone/>
            </a:pPr>
            <a:r>
              <a:rPr lang="fi-FI" sz="1200" dirty="0" smtClean="0"/>
              <a:t>1.9 Kosteusvauriorakennusten mikrobilajistoa</a:t>
            </a:r>
          </a:p>
          <a:p>
            <a:pPr marL="0" indent="0">
              <a:buNone/>
            </a:pPr>
            <a:r>
              <a:rPr lang="fi-FI" sz="1200" dirty="0"/>
              <a:t>1.10.1 </a:t>
            </a:r>
            <a:r>
              <a:rPr lang="fi-FI" sz="1200" dirty="0" err="1" smtClean="0"/>
              <a:t>Mykotoksiinit</a:t>
            </a:r>
            <a:endParaRPr lang="fi-FI" sz="1200" dirty="0" smtClean="0"/>
          </a:p>
          <a:p>
            <a:pPr marL="0" indent="0">
              <a:buNone/>
            </a:pPr>
            <a:r>
              <a:rPr lang="fi-FI" sz="1200" dirty="0" smtClean="0"/>
              <a:t>1.10.2 </a:t>
            </a:r>
            <a:r>
              <a:rPr lang="fi-FI" sz="1200" dirty="0" err="1" smtClean="0"/>
              <a:t>MVOCit</a:t>
            </a:r>
            <a:endParaRPr lang="fi-FI" sz="1200" dirty="0" smtClean="0"/>
          </a:p>
          <a:p>
            <a:pPr marL="0" indent="0">
              <a:buNone/>
            </a:pPr>
            <a:r>
              <a:rPr lang="fi-FI" sz="1200" dirty="0" smtClean="0"/>
              <a:t>1.10.3 </a:t>
            </a:r>
            <a:r>
              <a:rPr lang="fi-FI" sz="1200" dirty="0" err="1" smtClean="0"/>
              <a:t>Endotoksiinit</a:t>
            </a:r>
            <a:endParaRPr lang="fi-FI" sz="1200" dirty="0" smtClean="0"/>
          </a:p>
          <a:p>
            <a:pPr marL="0" indent="0">
              <a:buNone/>
            </a:pPr>
            <a:r>
              <a:rPr lang="fi-FI" sz="1200" dirty="0" smtClean="0"/>
              <a:t>1.10.4 Muut </a:t>
            </a:r>
            <a:r>
              <a:rPr lang="fi-FI" sz="1200" dirty="0"/>
              <a:t>mikrobien </a:t>
            </a:r>
            <a:r>
              <a:rPr lang="fi-FI" sz="1200" dirty="0" smtClean="0"/>
              <a:t>rakennekomponentit</a:t>
            </a:r>
          </a:p>
          <a:p>
            <a:pPr marL="0" indent="0">
              <a:buNone/>
            </a:pPr>
            <a:r>
              <a:rPr lang="fi-FI" sz="1200" dirty="0" smtClean="0"/>
              <a:t>1.11 Muut </a:t>
            </a:r>
            <a:r>
              <a:rPr lang="fi-FI" sz="1200" dirty="0"/>
              <a:t>sisäilman kannalta erityiset </a:t>
            </a:r>
            <a:r>
              <a:rPr lang="fi-FI" sz="1200" dirty="0" smtClean="0"/>
              <a:t>mikrobit</a:t>
            </a:r>
          </a:p>
          <a:p>
            <a:pPr marL="0" indent="0">
              <a:buNone/>
            </a:pPr>
            <a:r>
              <a:rPr lang="fi-FI" sz="1200" dirty="0" smtClean="0"/>
              <a:t>1.12 Punkit </a:t>
            </a:r>
            <a:r>
              <a:rPr lang="fi-FI" sz="1200" dirty="0"/>
              <a:t>ja </a:t>
            </a:r>
            <a:r>
              <a:rPr lang="fi-FI" sz="1200" dirty="0" smtClean="0"/>
              <a:t>allergeenit</a:t>
            </a:r>
          </a:p>
          <a:p>
            <a:pPr marL="0" indent="0">
              <a:buNone/>
            </a:pPr>
            <a:r>
              <a:rPr lang="fi-FI" sz="1200" dirty="0" smtClean="0"/>
              <a:t>1.13 Sisätilojen tuholaiset</a:t>
            </a:r>
          </a:p>
          <a:p>
            <a:pPr marL="0" indent="0">
              <a:buNone/>
            </a:pPr>
            <a:r>
              <a:rPr lang="fi-FI" sz="1200" b="1" dirty="0"/>
              <a:t>2 Kemialliset </a:t>
            </a:r>
            <a:r>
              <a:rPr lang="fi-FI" sz="1200" b="1" dirty="0" smtClean="0"/>
              <a:t>epäpuhtaudet – opetussisältö</a:t>
            </a:r>
          </a:p>
          <a:p>
            <a:pPr marL="0" indent="0">
              <a:buNone/>
            </a:pPr>
            <a:r>
              <a:rPr lang="fi-FI" sz="1200" b="1" dirty="0"/>
              <a:t>3 Terveydellisen merkityksen </a:t>
            </a:r>
            <a:r>
              <a:rPr lang="fi-FI" sz="1200" b="1" dirty="0" smtClean="0"/>
              <a:t>arviointi – opetussisältö</a:t>
            </a:r>
          </a:p>
          <a:p>
            <a:pPr marL="0" indent="0">
              <a:buNone/>
            </a:pPr>
            <a:endParaRPr lang="fi-FI" sz="1000" dirty="0" smtClean="0"/>
          </a:p>
          <a:p>
            <a:pPr marL="0" indent="0">
              <a:buNone/>
            </a:pPr>
            <a:endParaRPr lang="fi-FI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1200" b="1" dirty="0"/>
              <a:t>4 Sisäympäristön tutkimukset ja raportointi</a:t>
            </a:r>
          </a:p>
          <a:p>
            <a:pPr marL="0" indent="0">
              <a:buNone/>
            </a:pPr>
            <a:r>
              <a:rPr lang="fi-FI" sz="1200" dirty="0"/>
              <a:t>4.1 Tutkimusstrategian laatiminen</a:t>
            </a:r>
          </a:p>
          <a:p>
            <a:pPr marL="0" indent="0">
              <a:buNone/>
            </a:pPr>
            <a:r>
              <a:rPr lang="fi-FI" sz="1200" dirty="0"/>
              <a:t>4.2 Näytteenotto mikrobiologisiin analyyseihin</a:t>
            </a:r>
          </a:p>
          <a:p>
            <a:pPr marL="0" indent="0">
              <a:buNone/>
            </a:pPr>
            <a:r>
              <a:rPr lang="fi-FI" sz="1200" dirty="0"/>
              <a:t>4.3 Mikrobien analysointi</a:t>
            </a:r>
          </a:p>
          <a:p>
            <a:pPr marL="0" indent="0">
              <a:buNone/>
            </a:pPr>
            <a:r>
              <a:rPr lang="fi-FI" sz="1200" dirty="0"/>
              <a:t>4.4 Mikrobien ohjearvot ja tulosten tulkinta</a:t>
            </a:r>
          </a:p>
          <a:p>
            <a:pPr marL="0" indent="0">
              <a:buNone/>
            </a:pPr>
            <a:r>
              <a:rPr lang="fi-FI" sz="1200" dirty="0"/>
              <a:t>4.5 Riskinarviointi</a:t>
            </a:r>
          </a:p>
          <a:p>
            <a:pPr marL="0" indent="0">
              <a:buNone/>
            </a:pPr>
            <a:r>
              <a:rPr lang="fi-FI" sz="1200" dirty="0"/>
              <a:t>4.6 Sisäympäristön tutkimukset ja raportointi</a:t>
            </a:r>
          </a:p>
          <a:p>
            <a:pPr marL="0" indent="0">
              <a:buNone/>
            </a:pPr>
            <a:r>
              <a:rPr lang="fi-FI" sz="1200" b="1" dirty="0" smtClean="0"/>
              <a:t>5 </a:t>
            </a:r>
            <a:r>
              <a:rPr lang="fi-FI" sz="1200" b="1" dirty="0"/>
              <a:t>Sisäilman laadun hallinta </a:t>
            </a:r>
            <a:r>
              <a:rPr lang="fi-FI" sz="1200" b="1" dirty="0" smtClean="0"/>
              <a:t>korjausprosessissa</a:t>
            </a:r>
          </a:p>
          <a:p>
            <a:pPr marL="0" indent="0">
              <a:buNone/>
            </a:pPr>
            <a:r>
              <a:rPr lang="fi-FI" sz="1200" dirty="0"/>
              <a:t>5.1 Homekorjaustyömaan kosteuden ja puhtauden </a:t>
            </a:r>
            <a:r>
              <a:rPr lang="fi-FI" sz="1200" dirty="0" smtClean="0"/>
              <a:t>hallinta – opetussisältö</a:t>
            </a:r>
          </a:p>
          <a:p>
            <a:pPr marL="0" indent="0">
              <a:buNone/>
            </a:pPr>
            <a:r>
              <a:rPr lang="fi-FI" sz="1200" dirty="0" smtClean="0"/>
              <a:t>5.2 Homekorjauksen työsuojelunäkökohdat – opetussisältö</a:t>
            </a:r>
          </a:p>
          <a:p>
            <a:pPr marL="0" indent="0">
              <a:buNone/>
            </a:pPr>
            <a:r>
              <a:rPr lang="fi-FI" sz="1200" dirty="0" smtClean="0"/>
              <a:t>5.3 Siivous- ja homesiivous</a:t>
            </a:r>
          </a:p>
          <a:p>
            <a:pPr marL="0" indent="0">
              <a:buNone/>
            </a:pPr>
            <a:r>
              <a:rPr lang="fi-FI" sz="1200" dirty="0" smtClean="0"/>
              <a:t>5.4 Rakenteiden toimivuus</a:t>
            </a:r>
          </a:p>
          <a:p>
            <a:pPr marL="0" indent="0">
              <a:buNone/>
            </a:pPr>
            <a:r>
              <a:rPr lang="fi-FI" sz="1200" b="1" dirty="0"/>
              <a:t>6. Sisäilmasto-ongelmien hallinta </a:t>
            </a:r>
            <a:r>
              <a:rPr lang="fi-FI" sz="1200" b="1" dirty="0" smtClean="0"/>
              <a:t>yhteistyönä</a:t>
            </a:r>
          </a:p>
          <a:p>
            <a:pPr marL="0" indent="0">
              <a:buNone/>
            </a:pPr>
            <a:r>
              <a:rPr lang="fi-FI" sz="1200" dirty="0" smtClean="0"/>
              <a:t>6.1 Toimintamallit </a:t>
            </a:r>
            <a:r>
              <a:rPr lang="fi-FI" sz="1200" dirty="0"/>
              <a:t>sisäilmasto-ongelmien </a:t>
            </a:r>
            <a:r>
              <a:rPr lang="fi-FI" sz="1200" dirty="0" smtClean="0"/>
              <a:t>ratkaisemisessa – opetussisältö</a:t>
            </a:r>
          </a:p>
          <a:p>
            <a:pPr marL="0" indent="0">
              <a:buNone/>
            </a:pPr>
            <a:r>
              <a:rPr lang="fi-FI" sz="1200" dirty="0" smtClean="0"/>
              <a:t>6.2 Sisäilmaryhmätoiminta – opetussisältö</a:t>
            </a:r>
          </a:p>
          <a:p>
            <a:pPr marL="0" indent="0">
              <a:buNone/>
            </a:pPr>
            <a:r>
              <a:rPr lang="fi-FI" sz="1200" dirty="0" smtClean="0"/>
              <a:t>6.3 Viranomaistoiminta </a:t>
            </a:r>
            <a:r>
              <a:rPr lang="fi-FI" sz="1200" dirty="0"/>
              <a:t>ja </a:t>
            </a:r>
            <a:r>
              <a:rPr lang="fi-FI" sz="1200" dirty="0" smtClean="0"/>
              <a:t>yhteistyö – opetussisältö</a:t>
            </a:r>
          </a:p>
          <a:p>
            <a:pPr marL="0" indent="0">
              <a:buNone/>
            </a:pPr>
            <a:r>
              <a:rPr lang="fi-FI" sz="1200" dirty="0" smtClean="0"/>
              <a:t>6.4 Viestintä</a:t>
            </a:r>
            <a:r>
              <a:rPr lang="fi-FI" sz="1200" dirty="0"/>
              <a:t>, ml. </a:t>
            </a:r>
            <a:r>
              <a:rPr lang="fi-FI" sz="1200" dirty="0" smtClean="0"/>
              <a:t>Riskiviestintä - opetussisältö</a:t>
            </a:r>
            <a:endParaRPr lang="fi-FI" sz="120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83529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Kloonikirjastot -korjausten  vaikutus sienilajistoon                                   </a:t>
            </a:r>
            <a:r>
              <a:rPr lang="fi-FI" sz="1800" dirty="0" smtClean="0"/>
              <a:t>Pitkäranta </a:t>
            </a:r>
            <a:r>
              <a:rPr lang="fi-FI" sz="1800" i="1" dirty="0"/>
              <a:t>et al. </a:t>
            </a:r>
            <a:r>
              <a:rPr lang="fi-FI" sz="1800" dirty="0" smtClean="0"/>
              <a:t>2011                                      </a:t>
            </a:r>
            <a:endParaRPr lang="fi-FI" sz="1200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088" y="2354034"/>
            <a:ext cx="7489825" cy="294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5266571"/>
            <a:ext cx="799288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Sienilajisto huomattavasti köyhempää korjausten jälkeen!</a:t>
            </a:r>
            <a:endParaRPr lang="fi-FI" sz="20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35749" y="2826536"/>
            <a:ext cx="18133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dirty="0" err="1" smtClean="0"/>
              <a:t>Diversiteettisuhde</a:t>
            </a:r>
            <a:endParaRPr lang="fi-FI" sz="1600" dirty="0"/>
          </a:p>
        </p:txBody>
      </p:sp>
      <p:sp>
        <p:nvSpPr>
          <p:cNvPr id="11" name="Suorakulmio 10"/>
          <p:cNvSpPr/>
          <p:nvPr/>
        </p:nvSpPr>
        <p:spPr>
          <a:xfrm>
            <a:off x="1187624" y="4725168"/>
            <a:ext cx="2412000" cy="216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 smtClean="0">
                <a:solidFill>
                  <a:schemeClr val="bg1"/>
                </a:solidFill>
              </a:rPr>
              <a:t>kohde 1</a:t>
            </a:r>
            <a:endParaRPr lang="fi-FI" sz="1200" b="1" dirty="0">
              <a:solidFill>
                <a:schemeClr val="bg1"/>
              </a:solidFill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4320240" y="4725144"/>
            <a:ext cx="2412000" cy="216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 smtClean="0">
                <a:solidFill>
                  <a:schemeClr val="bg1"/>
                </a:solidFill>
              </a:rPr>
              <a:t>kohde 2</a:t>
            </a:r>
            <a:endParaRPr lang="fi-FI" sz="1200" b="1" dirty="0">
              <a:solidFill>
                <a:schemeClr val="bg1"/>
              </a:solidFill>
            </a:endParaRP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396376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07375" cy="503709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fi-FI" dirty="0" smtClean="0"/>
              <a:t>Koulut ja päiväkodit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56445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smtClean="0"/>
              <a:t>Koulujen sisäilman bakteerit</a:t>
            </a:r>
            <a:endParaRPr lang="fi-FI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1" indent="0">
              <a:lnSpc>
                <a:spcPct val="100000"/>
              </a:lnSpc>
              <a:spcBef>
                <a:spcPct val="35000"/>
              </a:spcBef>
              <a:buClr>
                <a:schemeClr val="accent1"/>
              </a:buClr>
              <a:buNone/>
            </a:pPr>
            <a:r>
              <a:rPr lang="fi-FI" sz="2200" dirty="0" smtClean="0"/>
              <a:t>Sisäilman keskimääräiset bakteeripitoisuudet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dirty="0" smtClean="0"/>
              <a:t>100 cfu/m</a:t>
            </a:r>
            <a:r>
              <a:rPr lang="fi-FI" sz="2000" baseline="30000" dirty="0" smtClean="0"/>
              <a:t>3 </a:t>
            </a:r>
            <a:r>
              <a:rPr lang="fi-FI" sz="2000" dirty="0" smtClean="0"/>
              <a:t> ~ normaalilöydös 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dirty="0" smtClean="0"/>
              <a:t>&lt; 1000 </a:t>
            </a:r>
            <a:r>
              <a:rPr lang="fi-FI" sz="2000" dirty="0"/>
              <a:t>cfu/m</a:t>
            </a:r>
            <a:r>
              <a:rPr lang="fi-FI" sz="2000" baseline="30000" dirty="0"/>
              <a:t>3 </a:t>
            </a:r>
            <a:r>
              <a:rPr lang="fi-FI" sz="2000" baseline="30000" dirty="0" smtClean="0"/>
              <a:t> </a:t>
            </a:r>
            <a:r>
              <a:rPr lang="fi-FI" sz="2000" dirty="0" smtClean="0"/>
              <a:t>~ matala tai riittämätön ilmanvaihto, tehoton tuuletus, korkea lämpötila, korkea ilmankosteus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dirty="0" smtClean="0"/>
              <a:t>5000 </a:t>
            </a:r>
            <a:r>
              <a:rPr lang="fi-FI" sz="2000" dirty="0"/>
              <a:t>cfu/m</a:t>
            </a:r>
            <a:r>
              <a:rPr lang="fi-FI" sz="2000" baseline="30000" dirty="0"/>
              <a:t>3 </a:t>
            </a:r>
            <a:r>
              <a:rPr lang="fi-FI" sz="2000" baseline="30000" dirty="0" smtClean="0"/>
              <a:t> </a:t>
            </a:r>
            <a:r>
              <a:rPr lang="fi-FI" sz="2000" dirty="0" smtClean="0"/>
              <a:t>~ pidetään normaalipitoisuuden ylärajana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dirty="0" smtClean="0"/>
              <a:t>&gt; 5000 </a:t>
            </a:r>
            <a:r>
              <a:rPr lang="fi-FI" sz="2000" dirty="0"/>
              <a:t>cfu/m</a:t>
            </a:r>
            <a:r>
              <a:rPr lang="fi-FI" sz="2000" baseline="30000" dirty="0"/>
              <a:t>3 </a:t>
            </a:r>
            <a:r>
              <a:rPr lang="fi-FI" sz="2000" baseline="30000" dirty="0" smtClean="0"/>
              <a:t> </a:t>
            </a:r>
            <a:r>
              <a:rPr lang="fi-FI" sz="2000" dirty="0" smtClean="0"/>
              <a:t>~ epätavanomainen bakteeripitoisuus kouluissa</a:t>
            </a:r>
          </a:p>
          <a:p>
            <a:pPr marL="0" lvl="1" indent="0">
              <a:lnSpc>
                <a:spcPct val="100000"/>
              </a:lnSpc>
              <a:spcBef>
                <a:spcPct val="35000"/>
              </a:spcBef>
              <a:buClr>
                <a:schemeClr val="accent1"/>
              </a:buClr>
              <a:buNone/>
            </a:pPr>
            <a:r>
              <a:rPr lang="fi-FI" sz="2200" dirty="0" smtClean="0"/>
              <a:t>Yleisimmät bakteerisuvut ovat peräisin ihmisistä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i="1" dirty="0" err="1" smtClean="0"/>
              <a:t>Micrococcus</a:t>
            </a:r>
            <a:r>
              <a:rPr lang="fi-FI" sz="2000" i="1" dirty="0" smtClean="0"/>
              <a:t>, </a:t>
            </a:r>
            <a:r>
              <a:rPr lang="fi-FI" sz="2000" i="1" dirty="0" err="1" smtClean="0"/>
              <a:t>Staphylococcus</a:t>
            </a:r>
            <a:r>
              <a:rPr lang="fi-FI" sz="2000" i="1" dirty="0" smtClean="0"/>
              <a:t>, </a:t>
            </a:r>
            <a:r>
              <a:rPr lang="fi-FI" sz="2000" i="1" dirty="0" err="1" smtClean="0"/>
              <a:t>Bacillus</a:t>
            </a:r>
            <a:r>
              <a:rPr lang="fi-FI" sz="2000" i="1" dirty="0" smtClean="0"/>
              <a:t>, </a:t>
            </a:r>
            <a:r>
              <a:rPr lang="fi-FI" sz="2000" i="1" dirty="0" err="1" smtClean="0"/>
              <a:t>Moraxella</a:t>
            </a:r>
            <a:endParaRPr lang="fi-FI" sz="2000" i="1" dirty="0"/>
          </a:p>
          <a:p>
            <a:pPr marL="0" indent="0">
              <a:lnSpc>
                <a:spcPct val="100000"/>
              </a:lnSpc>
              <a:buNone/>
            </a:pPr>
            <a:r>
              <a:rPr lang="fi-FI" sz="2200" dirty="0" smtClean="0"/>
              <a:t>Maaperäbakteerit - </a:t>
            </a:r>
            <a:r>
              <a:rPr lang="fi-FI" sz="2200" dirty="0" err="1" smtClean="0"/>
              <a:t>aktinomykeetit</a:t>
            </a:r>
            <a:r>
              <a:rPr lang="fi-FI" sz="2200" dirty="0" smtClean="0"/>
              <a:t> </a:t>
            </a:r>
          </a:p>
          <a:p>
            <a:pPr marL="896937" lvl="2" indent="-452437">
              <a:lnSpc>
                <a:spcPct val="100000"/>
              </a:lnSpc>
            </a:pPr>
            <a:r>
              <a:rPr lang="fi-FI" sz="2000" dirty="0" smtClean="0"/>
              <a:t>Kosteusvaurion indikaattoreita</a:t>
            </a:r>
          </a:p>
          <a:p>
            <a:pPr marL="896937" lvl="2" indent="-452437">
              <a:lnSpc>
                <a:spcPct val="100000"/>
              </a:lnSpc>
            </a:pPr>
            <a:r>
              <a:rPr lang="fi-FI" sz="2000" dirty="0" smtClean="0"/>
              <a:t>Esiintyminen sisäilmassa on merkki rakennuksessa olevasta epänormaalista mikrobilähteestä</a:t>
            </a:r>
            <a:endParaRPr lang="fi-FI" sz="20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4182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2308" y="116632"/>
            <a:ext cx="8207375" cy="1008063"/>
          </a:xfrm>
        </p:spPr>
        <p:txBody>
          <a:bodyPr/>
          <a:lstStyle/>
          <a:p>
            <a:r>
              <a:rPr lang="fi-FI" dirty="0" smtClean="0"/>
              <a:t>Koulujen sisäilman sienet                  </a:t>
            </a:r>
            <a:r>
              <a:rPr lang="fi-FI" sz="1800" dirty="0" err="1" smtClean="0"/>
              <a:t>Meklin</a:t>
            </a:r>
            <a:r>
              <a:rPr lang="fi-FI" sz="1800" dirty="0" smtClean="0"/>
              <a:t> </a:t>
            </a:r>
            <a:r>
              <a:rPr lang="fi-FI" sz="1800" dirty="0" smtClean="0"/>
              <a:t>2002</a:t>
            </a:r>
            <a:r>
              <a:rPr lang="fi-FI" sz="2800" dirty="0" smtClean="0"/>
              <a:t>      </a:t>
            </a:r>
            <a:endParaRPr lang="fi-FI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2308" y="1340768"/>
            <a:ext cx="8568952" cy="4680693"/>
          </a:xfrm>
        </p:spPr>
        <p:txBody>
          <a:bodyPr/>
          <a:lstStyle/>
          <a:p>
            <a:pPr marL="357188" lvl="1" indent="-357188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fi-FI" sz="2200" b="1" dirty="0" smtClean="0"/>
              <a:t>Lumettomana aikana heijastelee ulkoilman pitoisuuksia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i="1" dirty="0" err="1" smtClean="0"/>
              <a:t>Penicillium</a:t>
            </a:r>
            <a:r>
              <a:rPr lang="fi-FI" sz="2000" i="1" dirty="0"/>
              <a:t>, </a:t>
            </a:r>
            <a:r>
              <a:rPr lang="fi-FI" sz="2000" i="1" dirty="0" err="1"/>
              <a:t>Cladosporium</a:t>
            </a:r>
            <a:r>
              <a:rPr lang="fi-FI" sz="2000" i="1" dirty="0"/>
              <a:t>, </a:t>
            </a:r>
            <a:r>
              <a:rPr lang="fi-FI" sz="2000" i="1" dirty="0" err="1"/>
              <a:t>Alternaria</a:t>
            </a:r>
            <a:r>
              <a:rPr lang="fi-FI" sz="2000" i="1" dirty="0"/>
              <a:t>, </a:t>
            </a:r>
            <a:r>
              <a:rPr lang="fi-FI" sz="2000" i="1" dirty="0" err="1"/>
              <a:t>Aspergillus</a:t>
            </a:r>
            <a:r>
              <a:rPr lang="fi-FI" sz="2000" i="1" dirty="0"/>
              <a:t>, </a:t>
            </a:r>
            <a:r>
              <a:rPr lang="fi-FI" sz="2000" i="1" dirty="0" err="1"/>
              <a:t>Aureobasidium</a:t>
            </a:r>
            <a:r>
              <a:rPr lang="fi-FI" sz="2000" i="1" dirty="0"/>
              <a:t> </a:t>
            </a:r>
          </a:p>
          <a:p>
            <a:pPr marL="357188" lvl="1" indent="-357188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fi-FI" sz="2200" b="1" dirty="0"/>
              <a:t>Yleisimmät </a:t>
            </a:r>
            <a:r>
              <a:rPr lang="fi-FI" sz="2200" b="1" dirty="0" smtClean="0"/>
              <a:t>sisäilman sienet</a:t>
            </a:r>
            <a:r>
              <a:rPr lang="fi-FI" sz="2200" dirty="0" smtClean="0"/>
              <a:t> </a:t>
            </a:r>
            <a:r>
              <a:rPr lang="fi-FI" sz="2200" b="1" dirty="0" smtClean="0"/>
              <a:t>talvella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2000" i="1" dirty="0" err="1" smtClean="0"/>
              <a:t>Penicillium</a:t>
            </a:r>
            <a:r>
              <a:rPr lang="fi-FI" sz="2000" i="1" dirty="0" smtClean="0"/>
              <a:t>, </a:t>
            </a:r>
            <a:r>
              <a:rPr lang="fi-FI" sz="2000" i="1" dirty="0" err="1" smtClean="0"/>
              <a:t>Cladosporium</a:t>
            </a:r>
            <a:r>
              <a:rPr lang="fi-FI" sz="2000" i="1" dirty="0" smtClean="0"/>
              <a:t> </a:t>
            </a:r>
            <a:r>
              <a:rPr lang="fi-FI" sz="2000" dirty="0" smtClean="0"/>
              <a:t>ja hiivat</a:t>
            </a:r>
            <a:endParaRPr lang="fi-FI" sz="2000" dirty="0"/>
          </a:p>
          <a:p>
            <a:pPr marL="357188" lvl="1" indent="-357188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fi-FI" sz="2200" b="1" dirty="0" smtClean="0"/>
              <a:t>Koulujen kosteusvaurioiden indikaattorilajeja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1800" i="1" dirty="0" err="1" smtClean="0"/>
              <a:t>Aspergillus</a:t>
            </a:r>
            <a:r>
              <a:rPr lang="fi-FI" sz="1800" i="1" dirty="0" smtClean="0"/>
              <a:t>  </a:t>
            </a:r>
            <a:r>
              <a:rPr lang="fi-FI" sz="1800" i="1" dirty="0" err="1" smtClean="0"/>
              <a:t>versicolor</a:t>
            </a:r>
            <a:r>
              <a:rPr lang="fi-FI" sz="1800" i="1" dirty="0" smtClean="0"/>
              <a:t> </a:t>
            </a:r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1800" dirty="0" err="1" smtClean="0"/>
              <a:t>Aspergillus</a:t>
            </a:r>
            <a:r>
              <a:rPr lang="fi-FI" sz="1800" dirty="0" smtClean="0"/>
              <a:t>  </a:t>
            </a:r>
            <a:r>
              <a:rPr lang="fi-FI" sz="1800" dirty="0" err="1" smtClean="0"/>
              <a:t>fumigatus</a:t>
            </a:r>
            <a:endParaRPr lang="fi-FI" sz="1800" dirty="0" smtClean="0"/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1800" i="1" dirty="0" err="1" smtClean="0"/>
              <a:t>Exophiala</a:t>
            </a:r>
            <a:endParaRPr lang="fi-FI" sz="1800" i="1" dirty="0" smtClean="0"/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1800" i="1" dirty="0" err="1" smtClean="0"/>
              <a:t>Fusarium</a:t>
            </a:r>
            <a:endParaRPr lang="fi-FI" sz="1800" i="1" dirty="0"/>
          </a:p>
          <a:p>
            <a:pPr marL="801688" lvl="2" indent="-357188">
              <a:lnSpc>
                <a:spcPct val="100000"/>
              </a:lnSpc>
              <a:spcBef>
                <a:spcPct val="35000"/>
              </a:spcBef>
            </a:pPr>
            <a:r>
              <a:rPr lang="fi-FI" sz="1800" i="1" dirty="0" err="1" smtClean="0"/>
              <a:t>Stachybotrys</a:t>
            </a:r>
            <a:endParaRPr lang="fi-FI" sz="1800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44008" y="3383121"/>
            <a:ext cx="20882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i="1" dirty="0" err="1" smtClean="0"/>
              <a:t>Paecilomyces</a:t>
            </a:r>
            <a:endParaRPr lang="fi-FI" i="1" dirty="0" smtClean="0"/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i="1" dirty="0" err="1" smtClean="0"/>
              <a:t>Chaetomium</a:t>
            </a:r>
            <a:endParaRPr lang="fi-FI" i="1" dirty="0" smtClean="0"/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i="1" dirty="0" err="1" smtClean="0"/>
              <a:t>Acremonium</a:t>
            </a:r>
            <a:r>
              <a:rPr lang="fi-FI" i="1" dirty="0" smtClean="0"/>
              <a:t> </a:t>
            </a:r>
          </a:p>
          <a:p>
            <a:pPr marL="285750" lvl="2" indent="-2857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i="1" dirty="0" err="1" smtClean="0"/>
              <a:t>Trichoderma</a:t>
            </a:r>
            <a:endParaRPr lang="fi-FI" i="1" dirty="0" smtClean="0"/>
          </a:p>
          <a:p>
            <a:pPr marL="285750" lvl="2" indent="-28575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i="1" dirty="0" err="1" smtClean="0"/>
              <a:t>Wallemia</a:t>
            </a:r>
            <a:r>
              <a:rPr lang="fi-FI" i="1" dirty="0" smtClean="0"/>
              <a:t> </a:t>
            </a:r>
            <a:endParaRPr lang="fi-FI" i="1" dirty="0"/>
          </a:p>
          <a:p>
            <a:pPr marL="285750" indent="-285750">
              <a:buClr>
                <a:srgbClr val="519B2F"/>
              </a:buClr>
              <a:buFont typeface="Arial" panose="020B0604020202020204" pitchFamily="34" charset="0"/>
              <a:buChar char="•"/>
            </a:pPr>
            <a:endParaRPr lang="fi-FI" i="1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641702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6615" y="620688"/>
            <a:ext cx="7489824" cy="1079500"/>
          </a:xfrm>
        </p:spPr>
        <p:txBody>
          <a:bodyPr>
            <a:normAutofit/>
          </a:bodyPr>
          <a:lstStyle/>
          <a:p>
            <a:r>
              <a:rPr lang="fi-FI" sz="2800" dirty="0" smtClean="0"/>
              <a:t>Kosteusvaurioituneiden koulujen sisäilman indikaattorilajeja </a:t>
            </a:r>
            <a:r>
              <a:rPr lang="fi-FI" sz="1800" dirty="0" err="1" smtClean="0"/>
              <a:t>Meklin</a:t>
            </a:r>
            <a:r>
              <a:rPr lang="fi-FI" sz="1800" dirty="0" smtClean="0"/>
              <a:t> </a:t>
            </a:r>
            <a:r>
              <a:rPr lang="fi-FI" sz="1800" dirty="0" smtClean="0"/>
              <a:t>2002</a:t>
            </a:r>
            <a:endParaRPr lang="fi-FI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27088" y="1916832"/>
            <a:ext cx="3668712" cy="4392614"/>
          </a:xfrm>
        </p:spPr>
        <p:txBody>
          <a:bodyPr>
            <a:normAutofit/>
          </a:bodyPr>
          <a:lstStyle/>
          <a:p>
            <a:pPr marL="357188" lvl="1" indent="-357188">
              <a:spcBef>
                <a:spcPct val="35000"/>
              </a:spcBef>
              <a:buFontTx/>
              <a:buChar char="•"/>
            </a:pPr>
            <a:r>
              <a:rPr lang="fi-FI" dirty="0"/>
              <a:t>Puurakenteiset vauriokoulut</a:t>
            </a:r>
          </a:p>
          <a:p>
            <a:pPr marL="357188" lvl="1" indent="-357188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fi-FI" sz="1600" i="1" dirty="0" err="1" smtClean="0"/>
              <a:t>Acremonium</a:t>
            </a:r>
            <a:r>
              <a:rPr lang="fi-FI" sz="1600" i="1" dirty="0" smtClean="0"/>
              <a:t> </a:t>
            </a:r>
            <a:r>
              <a:rPr lang="fi-FI" sz="1600" i="1" dirty="0" smtClean="0"/>
              <a:t>*</a:t>
            </a:r>
          </a:p>
          <a:p>
            <a:pPr marL="357188" lvl="1" indent="-357188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fi-FI" sz="1600" i="1" dirty="0" err="1" smtClean="0"/>
              <a:t>Aspergillus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versicolor</a:t>
            </a:r>
            <a:r>
              <a:rPr lang="fi-FI" sz="1600" i="1" dirty="0" smtClean="0"/>
              <a:t> *</a:t>
            </a:r>
          </a:p>
          <a:p>
            <a:pPr marL="357188" lvl="1" indent="-357188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fi-FI" sz="1600" i="1" dirty="0" err="1" smtClean="0"/>
              <a:t>Stachybotrys</a:t>
            </a:r>
            <a:r>
              <a:rPr lang="fi-FI" sz="1600" i="1" dirty="0" smtClean="0"/>
              <a:t> </a:t>
            </a:r>
            <a:r>
              <a:rPr lang="fi-FI" sz="1600" i="1" dirty="0" smtClean="0"/>
              <a:t>*</a:t>
            </a:r>
            <a:endParaRPr lang="fi-FI" i="1" dirty="0" smtClean="0"/>
          </a:p>
          <a:p>
            <a:pPr marL="0" lvl="1" indent="0">
              <a:lnSpc>
                <a:spcPct val="100000"/>
              </a:lnSpc>
              <a:spcBef>
                <a:spcPct val="35000"/>
              </a:spcBef>
              <a:buClr>
                <a:srgbClr val="519B2F"/>
              </a:buClr>
              <a:buNone/>
            </a:pPr>
            <a:r>
              <a:rPr lang="fi-FI" i="1" dirty="0" smtClean="0"/>
              <a:t>* </a:t>
            </a:r>
            <a:r>
              <a:rPr lang="fi-FI" sz="1400" dirty="0" smtClean="0"/>
              <a:t>Näitä sieniä ei </a:t>
            </a:r>
            <a:r>
              <a:rPr lang="fi-FI" sz="1400" dirty="0" smtClean="0"/>
              <a:t>havaittu</a:t>
            </a:r>
            <a:r>
              <a:rPr lang="fi-FI" sz="1400" dirty="0"/>
              <a:t> </a:t>
            </a:r>
            <a:r>
              <a:rPr lang="fi-FI" sz="1400" dirty="0" smtClean="0"/>
              <a:t>lainkaa</a:t>
            </a:r>
            <a:r>
              <a:rPr lang="fi-FI" sz="1400" dirty="0" smtClean="0"/>
              <a:t>n </a:t>
            </a:r>
            <a:r>
              <a:rPr lang="fi-FI" sz="1400" dirty="0" smtClean="0"/>
              <a:t>vertailukouluissa</a:t>
            </a:r>
            <a:endParaRPr lang="fi-FI" sz="14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199" y="1988840"/>
            <a:ext cx="3668713" cy="4392614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600"/>
              </a:spcBef>
            </a:pPr>
            <a:r>
              <a:rPr lang="fi-FI" sz="1800" dirty="0"/>
              <a:t>Betoni- ja tiilirakenteiset vauriokoulut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 smtClean="0"/>
              <a:t>Cladosporium</a:t>
            </a:r>
            <a:endParaRPr lang="fi-FI" sz="1600" i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 smtClean="0"/>
              <a:t>Penicillium</a:t>
            </a:r>
            <a:endParaRPr lang="fi-FI" sz="1600" i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dirty="0" smtClean="0"/>
              <a:t>Hiivat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dirty="0" smtClean="0"/>
              <a:t>steriilit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/>
              <a:t>Acremonium</a:t>
            </a:r>
            <a:r>
              <a:rPr lang="fi-FI" sz="1600" i="1" dirty="0"/>
              <a:t> *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/>
              <a:t>Aspergillus</a:t>
            </a:r>
            <a:r>
              <a:rPr lang="fi-FI" sz="1600" i="1" dirty="0"/>
              <a:t> </a:t>
            </a:r>
            <a:r>
              <a:rPr lang="fi-FI" sz="1600" i="1" dirty="0" err="1" smtClean="0"/>
              <a:t>versicolor</a:t>
            </a:r>
            <a:endParaRPr lang="fi-FI" sz="1600" i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 smtClean="0"/>
              <a:t>Geomyces</a:t>
            </a:r>
            <a:r>
              <a:rPr lang="fi-FI" sz="1600" i="1" dirty="0" smtClean="0"/>
              <a:t> *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 smtClean="0"/>
              <a:t>Exophiala</a:t>
            </a:r>
            <a:r>
              <a:rPr lang="fi-FI" sz="1600" i="1" dirty="0" smtClean="0"/>
              <a:t> *</a:t>
            </a:r>
            <a:endParaRPr lang="fi-FI" sz="1600" i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i="1" dirty="0" err="1" smtClean="0"/>
              <a:t>Mucor</a:t>
            </a:r>
            <a:r>
              <a:rPr lang="fi-FI" sz="1600" i="1" dirty="0" smtClean="0"/>
              <a:t> *</a:t>
            </a:r>
            <a:endParaRPr lang="fi-FI" sz="1600" i="1" dirty="0"/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i="1" dirty="0" err="1" smtClean="0"/>
              <a:t>Oidiodendron</a:t>
            </a:r>
            <a:r>
              <a:rPr lang="fi-FI" i="1" dirty="0" smtClean="0"/>
              <a:t> *</a:t>
            </a:r>
            <a:endParaRPr lang="fi-FI" i="1" dirty="0"/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i="1" dirty="0" err="1" smtClean="0"/>
              <a:t>Scopulariopsis</a:t>
            </a:r>
            <a:r>
              <a:rPr lang="fi-FI" i="1" dirty="0" smtClean="0"/>
              <a:t> *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i="1" dirty="0" err="1" smtClean="0"/>
              <a:t>Stachybotrys</a:t>
            </a:r>
            <a:r>
              <a:rPr lang="fi-FI" i="1" dirty="0" smtClean="0"/>
              <a:t> *</a:t>
            </a:r>
            <a:endParaRPr lang="fi-FI" i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61596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Koulututkimus (KTL, Teija </a:t>
            </a:r>
            <a:r>
              <a:rPr lang="fi-FI" dirty="0" err="1" smtClean="0"/>
              <a:t>Meklin</a:t>
            </a:r>
            <a:r>
              <a:rPr lang="fi-FI" dirty="0" smtClean="0"/>
              <a:t> </a:t>
            </a:r>
            <a:r>
              <a:rPr lang="fi-FI" i="1" dirty="0" smtClean="0"/>
              <a:t>et al</a:t>
            </a:r>
            <a:r>
              <a:rPr lang="fi-FI" dirty="0" smtClean="0"/>
              <a:t>.)</a:t>
            </a:r>
            <a:endParaRPr lang="fi-FI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dirty="0" smtClean="0"/>
              <a:t>Kouluja yhteensä 32 </a:t>
            </a:r>
          </a:p>
          <a:p>
            <a:pPr lvl="1">
              <a:lnSpc>
                <a:spcPct val="100000"/>
              </a:lnSpc>
            </a:pPr>
            <a:r>
              <a:rPr lang="fi-FI" dirty="0" smtClean="0"/>
              <a:t>Rakennustekninen kuntotarkastus + ilmanäytteet (</a:t>
            </a:r>
            <a:r>
              <a:rPr lang="fi-FI" dirty="0"/>
              <a:t>n &gt; 200) </a:t>
            </a:r>
            <a:endParaRPr lang="fi-FI" dirty="0" smtClean="0"/>
          </a:p>
          <a:p>
            <a:pPr lvl="1">
              <a:lnSpc>
                <a:spcPct val="100000"/>
              </a:lnSpc>
            </a:pPr>
            <a:r>
              <a:rPr lang="fi-FI" dirty="0" smtClean="0"/>
              <a:t>Vauriokouluja 24 </a:t>
            </a:r>
            <a:r>
              <a:rPr lang="fi-FI" dirty="0"/>
              <a:t>(betoni/tiili: </a:t>
            </a:r>
            <a:r>
              <a:rPr lang="fi-FI" dirty="0" smtClean="0"/>
              <a:t>12 </a:t>
            </a:r>
            <a:r>
              <a:rPr lang="fi-FI" dirty="0"/>
              <a:t>, puu:  </a:t>
            </a:r>
            <a:r>
              <a:rPr lang="fi-FI" dirty="0" smtClean="0"/>
              <a:t>12)</a:t>
            </a:r>
          </a:p>
          <a:p>
            <a:pPr lvl="1">
              <a:lnSpc>
                <a:spcPct val="100000"/>
              </a:lnSpc>
            </a:pPr>
            <a:r>
              <a:rPr lang="fi-FI" dirty="0" smtClean="0"/>
              <a:t>Vertailukouluja 8 (betoni/tiili: 3 , puu:  5)</a:t>
            </a:r>
          </a:p>
          <a:p>
            <a:pPr>
              <a:lnSpc>
                <a:spcPct val="100000"/>
              </a:lnSpc>
            </a:pPr>
            <a:r>
              <a:rPr lang="fi-FI" dirty="0" smtClean="0"/>
              <a:t>Koululaisten terveyskysely </a:t>
            </a:r>
            <a:r>
              <a:rPr lang="fi-FI" dirty="0"/>
              <a:t>(n=5345</a:t>
            </a:r>
            <a:r>
              <a:rPr lang="fi-FI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800" dirty="0" smtClean="0"/>
              <a:t>     </a:t>
            </a:r>
            <a:r>
              <a:rPr lang="fi-FI" sz="1800" dirty="0" smtClean="0">
                <a:sym typeface="Wingdings" panose="05000000000000000000" pitchFamily="2" charset="2"/>
              </a:rPr>
              <a:t> </a:t>
            </a:r>
            <a:r>
              <a:rPr lang="fi-FI" sz="1800" dirty="0" smtClean="0"/>
              <a:t>Eniten oireita keväällä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 smtClean="0"/>
              <a:t>Elinkykyiset sienet ja bakteerit: ilmanäytteet otettu Andersen 6-vaihe </a:t>
            </a:r>
            <a:r>
              <a:rPr lang="fi-FI" dirty="0" err="1" smtClean="0"/>
              <a:t>-keräimellä</a:t>
            </a:r>
            <a:r>
              <a:rPr lang="fi-FI" dirty="0" smtClean="0"/>
              <a:t> (M2, DG, THG)</a:t>
            </a:r>
          </a:p>
          <a:p>
            <a:pPr marL="536575" lvl="1" indent="0">
              <a:lnSpc>
                <a:spcPct val="100000"/>
              </a:lnSpc>
              <a:buNone/>
            </a:pPr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dirty="0" smtClean="0"/>
              <a:t>M2 ja DG korreloivat hyvin (</a:t>
            </a:r>
            <a:r>
              <a:rPr lang="fi-FI" i="1" dirty="0" smtClean="0"/>
              <a:t>r</a:t>
            </a:r>
            <a:r>
              <a:rPr lang="fi-FI" dirty="0" smtClean="0"/>
              <a:t> = 0.84, </a:t>
            </a:r>
            <a:r>
              <a:rPr lang="fi-FI" i="1" dirty="0" smtClean="0"/>
              <a:t>p</a:t>
            </a:r>
            <a:r>
              <a:rPr lang="fi-FI" dirty="0" smtClean="0"/>
              <a:t> = 0.0001)</a:t>
            </a:r>
          </a:p>
          <a:p>
            <a:pPr>
              <a:lnSpc>
                <a:spcPct val="100000"/>
              </a:lnSpc>
            </a:pPr>
            <a:r>
              <a:rPr lang="fi-FI" dirty="0" smtClean="0"/>
              <a:t>Yleisimmät sienet: </a:t>
            </a:r>
            <a:r>
              <a:rPr lang="fi-FI" i="1" dirty="0" err="1" smtClean="0"/>
              <a:t>Penicillium</a:t>
            </a:r>
            <a:r>
              <a:rPr lang="fi-FI" i="1" dirty="0" smtClean="0"/>
              <a:t>, </a:t>
            </a:r>
            <a:r>
              <a:rPr lang="fi-FI" dirty="0" smtClean="0"/>
              <a:t>hiivat, </a:t>
            </a:r>
            <a:r>
              <a:rPr lang="fi-FI" i="1" dirty="0" err="1" smtClean="0"/>
              <a:t>Cladosporium</a:t>
            </a:r>
            <a:r>
              <a:rPr lang="fi-FI" dirty="0" smtClean="0"/>
              <a:t> ja </a:t>
            </a:r>
            <a:r>
              <a:rPr lang="fi-FI" i="1" dirty="0" err="1" smtClean="0"/>
              <a:t>Aspergillus</a:t>
            </a:r>
            <a:endParaRPr lang="fi-FI" i="1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999345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04" y="289639"/>
            <a:ext cx="8424167" cy="863749"/>
          </a:xfrm>
        </p:spPr>
        <p:txBody>
          <a:bodyPr>
            <a:normAutofit fontScale="90000"/>
          </a:bodyPr>
          <a:lstStyle/>
          <a:p>
            <a:r>
              <a:rPr lang="fi-FI" sz="3100" dirty="0" smtClean="0"/>
              <a:t>Elinkykyiset mikrobit vaurio- ja </a:t>
            </a:r>
            <a:r>
              <a:rPr lang="fi-FI" sz="3100" dirty="0" smtClean="0"/>
              <a:t>vertailukoulujen </a:t>
            </a:r>
            <a:r>
              <a:rPr lang="fi-FI" sz="3100" dirty="0" smtClean="0"/>
              <a:t>sisäilmassa                                       </a:t>
            </a:r>
            <a:r>
              <a:rPr lang="fi-FI" sz="3100" dirty="0" smtClean="0"/>
              <a:t>    </a:t>
            </a:r>
            <a:r>
              <a:rPr lang="fi-FI" sz="1800" dirty="0" err="1" smtClean="0"/>
              <a:t>Meklin</a:t>
            </a:r>
            <a:r>
              <a:rPr lang="fi-FI" sz="1800" dirty="0" smtClean="0"/>
              <a:t> </a:t>
            </a:r>
            <a:r>
              <a:rPr lang="fi-FI" sz="1800" i="1" dirty="0"/>
              <a:t>et al. </a:t>
            </a:r>
            <a:r>
              <a:rPr lang="fi-FI" sz="1800" dirty="0"/>
              <a:t>2002</a:t>
            </a:r>
            <a:endParaRPr lang="fi-FI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50000" r="47631" b="17895"/>
          <a:stretch/>
        </p:blipFill>
        <p:spPr bwMode="auto">
          <a:xfrm>
            <a:off x="5402743" y="1091056"/>
            <a:ext cx="3273713" cy="250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234195"/>
              </p:ext>
            </p:extLst>
          </p:nvPr>
        </p:nvGraphicFramePr>
        <p:xfrm>
          <a:off x="229957" y="1153388"/>
          <a:ext cx="5056145" cy="428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1"/>
                <a:gridCol w="1447952"/>
                <a:gridCol w="1447952"/>
              </a:tblGrid>
              <a:tr h="534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Vaurio-</a:t>
                      </a:r>
                    </a:p>
                    <a:p>
                      <a:pPr algn="ctr"/>
                      <a:r>
                        <a:rPr lang="fi-FI" sz="1400" baseline="0" dirty="0" smtClean="0"/>
                        <a:t>koulu (n=24)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Vertailu-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koulu (n=8)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b="1" u="none" dirty="0" smtClean="0"/>
                        <a:t>Sienet</a:t>
                      </a:r>
                      <a:endParaRPr lang="fi-FI" sz="14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325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101</a:t>
                      </a:r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Geometrinen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18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Aritmeettinen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94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60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332140">
                <a:tc>
                  <a:txBody>
                    <a:bodyPr/>
                    <a:lstStyle/>
                    <a:p>
                      <a:r>
                        <a:rPr lang="fi-FI" sz="1400" u="none" dirty="0" smtClean="0"/>
                        <a:t>Vaihteluväli ↕</a:t>
                      </a:r>
                      <a:endParaRPr lang="fi-FI" sz="14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 </a:t>
                      </a:r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950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550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 smtClean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u="none" dirty="0" smtClean="0"/>
                        <a:t>Bakteerit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169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53</a:t>
                      </a:r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Geometrinen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593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432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Aritmeettinen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1168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903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11400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5900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 smtClean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b="1" u="none" dirty="0" err="1" smtClean="0"/>
                        <a:t>Aktinomykeetit</a:t>
                      </a:r>
                      <a:endParaRPr lang="fi-FI" sz="14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155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53</a:t>
                      </a:r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Geometrinen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Aritmeettinen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28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11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2700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47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2987" y="5838461"/>
            <a:ext cx="482453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Sisäilman  mikrobipitoisuuksissa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000" b="1" dirty="0" smtClean="0">
                <a:sym typeface="Wingdings" panose="05000000000000000000" pitchFamily="2" charset="2"/>
              </a:rPr>
              <a:t>ei tilastollisesti  merkitsevää eroa</a:t>
            </a:r>
            <a:endParaRPr lang="fi-FI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9957" y="5425479"/>
            <a:ext cx="2973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nd</a:t>
            </a:r>
            <a:r>
              <a:rPr lang="fi-FI" sz="1400" dirty="0" smtClean="0"/>
              <a:t> = ei havaittu (alle määritysrajan)</a:t>
            </a:r>
            <a:endParaRPr lang="fi-FI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93" y="3717032"/>
            <a:ext cx="3241843" cy="247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30938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5" cy="863749"/>
          </a:xfrm>
        </p:spPr>
        <p:txBody>
          <a:bodyPr>
            <a:normAutofit fontScale="90000"/>
          </a:bodyPr>
          <a:lstStyle/>
          <a:p>
            <a:r>
              <a:rPr lang="fi-FI" sz="2800" dirty="0" smtClean="0"/>
              <a:t>Elinkykyiset </a:t>
            </a:r>
            <a:r>
              <a:rPr lang="fi-FI" sz="2800" dirty="0"/>
              <a:t>mikrobit betoni/tiilirakenteisten vs.  puurakenteisten </a:t>
            </a:r>
            <a:r>
              <a:rPr lang="fi-FI" sz="2800" dirty="0" smtClean="0"/>
              <a:t>koulujen sisäilmassa   </a:t>
            </a:r>
            <a:r>
              <a:rPr lang="fi-FI" sz="1800" dirty="0" err="1" smtClean="0"/>
              <a:t>Meklin</a:t>
            </a:r>
            <a:r>
              <a:rPr lang="fi-FI" sz="1800" dirty="0" smtClean="0"/>
              <a:t> </a:t>
            </a:r>
            <a:r>
              <a:rPr lang="fi-FI" sz="1800" i="1" dirty="0"/>
              <a:t>et al. </a:t>
            </a:r>
            <a:r>
              <a:rPr lang="fi-FI" sz="1800" dirty="0"/>
              <a:t>2002</a:t>
            </a:r>
            <a:endParaRPr lang="fi-FI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860933"/>
              </p:ext>
            </p:extLst>
          </p:nvPr>
        </p:nvGraphicFramePr>
        <p:xfrm>
          <a:off x="179512" y="980728"/>
          <a:ext cx="5375756" cy="4432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878"/>
                <a:gridCol w="1394439"/>
                <a:gridCol w="1394439"/>
              </a:tblGrid>
              <a:tr h="5283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smtClean="0"/>
                        <a:t>Puurakenteinen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smtClean="0"/>
                        <a:t>(n=17)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Betoni/tiili-rakenteinen (n=15)</a:t>
                      </a:r>
                      <a:endParaRPr lang="fi-FI" sz="1200" baseline="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b="1" u="none" dirty="0" smtClean="0"/>
                        <a:t>Sienet   </a:t>
                      </a:r>
                      <a:r>
                        <a:rPr lang="fi-FI" sz="1400" b="1" u="none" baseline="0" dirty="0" smtClean="0"/>
                        <a:t>   </a:t>
                      </a:r>
                      <a:r>
                        <a:rPr lang="fi-FI" sz="1200" b="1" u="none" baseline="0" dirty="0" smtClean="0"/>
                        <a:t>               </a:t>
                      </a:r>
                      <a:r>
                        <a:rPr lang="fi-FI" sz="1400" b="1" u="none" baseline="0" dirty="0" smtClean="0">
                          <a:solidFill>
                            <a:srgbClr val="FF0000"/>
                          </a:solidFill>
                        </a:rPr>
                        <a:t>p &lt; 0,05</a:t>
                      </a:r>
                      <a:endParaRPr lang="fi-FI" sz="12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297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Geometrinen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57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Aritmeettinen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99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41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Vaihteluväli ↕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smtClean="0"/>
                        <a:t>5 – 950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 </a:t>
                      </a:r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510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u="none" dirty="0" smtClean="0"/>
                        <a:t>Bakteerit   </a:t>
                      </a:r>
                      <a:r>
                        <a:rPr lang="fi-FI" sz="1200" b="1" u="none" dirty="0" smtClean="0"/>
                        <a:t>         </a:t>
                      </a:r>
                      <a:r>
                        <a:rPr lang="fi-FI" sz="1400" b="1" u="none" dirty="0" smtClean="0"/>
                        <a:t> </a:t>
                      </a:r>
                      <a:r>
                        <a:rPr lang="fi-FI" sz="1400" b="1" u="none" dirty="0" smtClean="0">
                          <a:solidFill>
                            <a:srgbClr val="FF0000"/>
                          </a:solidFill>
                        </a:rPr>
                        <a:t>p=0,0032</a:t>
                      </a:r>
                      <a:endParaRPr lang="fi-FI" sz="1400" b="1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150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Geometrinen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844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447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Aritmeettinen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1359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983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48-11400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7600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b="1" u="none" dirty="0" err="1" smtClean="0"/>
                        <a:t>Aktinomykeetit</a:t>
                      </a:r>
                      <a:r>
                        <a:rPr lang="fi-FI" sz="1400" b="1" u="none" baseline="0" dirty="0" smtClean="0"/>
                        <a:t>    </a:t>
                      </a:r>
                      <a:r>
                        <a:rPr lang="fi-FI" sz="1400" b="1" u="none" baseline="0" dirty="0" smtClean="0">
                          <a:solidFill>
                            <a:srgbClr val="FF0000"/>
                          </a:solidFill>
                        </a:rPr>
                        <a:t>p=0,0001</a:t>
                      </a:r>
                      <a:endParaRPr lang="fi-FI" sz="14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72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136</a:t>
                      </a:r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Geometrinen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5,9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0,9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Aritmeettinen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58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2,8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16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2700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err="1" smtClean="0"/>
                        <a:t>nd</a:t>
                      </a:r>
                      <a:r>
                        <a:rPr lang="fi-FI" sz="1200" dirty="0" smtClean="0"/>
                        <a:t> – 43 cfu/m</a:t>
                      </a:r>
                      <a:r>
                        <a:rPr lang="fi-FI" sz="1200" baseline="30000" dirty="0" smtClean="0"/>
                        <a:t>3</a:t>
                      </a:r>
                      <a:endParaRPr lang="fi-FI" sz="12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9512" y="5774070"/>
            <a:ext cx="49685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Puurakenteisissa kouluissa on enemmän elinkykyisiä mikrobeja!</a:t>
            </a:r>
            <a:endParaRPr lang="fi-FI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353471"/>
            <a:ext cx="2973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nd</a:t>
            </a:r>
            <a:r>
              <a:rPr lang="fi-FI" sz="1400" dirty="0" smtClean="0"/>
              <a:t> = ei havaittu (alle määritysrajan)</a:t>
            </a:r>
            <a:endParaRPr lang="fi-FI" sz="1400" dirty="0"/>
          </a:p>
        </p:txBody>
      </p:sp>
      <p:sp>
        <p:nvSpPr>
          <p:cNvPr id="7" name="Oval 6"/>
          <p:cNvSpPr/>
          <p:nvPr/>
        </p:nvSpPr>
        <p:spPr>
          <a:xfrm>
            <a:off x="2915816" y="1844824"/>
            <a:ext cx="108012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/>
          <p:cNvSpPr/>
          <p:nvPr/>
        </p:nvSpPr>
        <p:spPr>
          <a:xfrm>
            <a:off x="2843808" y="3212976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2915816" y="4437348"/>
            <a:ext cx="1080120" cy="719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Group 12"/>
          <p:cNvGrpSpPr/>
          <p:nvPr/>
        </p:nvGrpSpPr>
        <p:grpSpPr>
          <a:xfrm>
            <a:off x="5627275" y="1074222"/>
            <a:ext cx="3265205" cy="2786827"/>
            <a:chOff x="5627275" y="1074222"/>
            <a:chExt cx="3265205" cy="278682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275" y="1124745"/>
              <a:ext cx="3265205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6804248" y="1916832"/>
              <a:ext cx="648072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Oval 16"/>
            <p:cNvSpPr/>
            <p:nvPr/>
          </p:nvSpPr>
          <p:spPr>
            <a:xfrm>
              <a:off x="7956376" y="1556792"/>
              <a:ext cx="576064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8264" y="1074222"/>
              <a:ext cx="8290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b="1" dirty="0" smtClean="0">
                  <a:solidFill>
                    <a:srgbClr val="FF0000"/>
                  </a:solidFill>
                </a:rPr>
                <a:t>p&lt;0,05</a:t>
              </a:r>
              <a:endParaRPr lang="fi-FI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27274" y="3738518"/>
            <a:ext cx="3265205" cy="2570802"/>
            <a:chOff x="5627274" y="3738518"/>
            <a:chExt cx="3265205" cy="257080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274" y="3860576"/>
              <a:ext cx="3265205" cy="2448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6876256" y="4437112"/>
              <a:ext cx="608207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Oval 18"/>
            <p:cNvSpPr/>
            <p:nvPr/>
          </p:nvSpPr>
          <p:spPr>
            <a:xfrm>
              <a:off x="7956376" y="4365104"/>
              <a:ext cx="504056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00664" y="3738518"/>
              <a:ext cx="1056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600" b="1" dirty="0" smtClean="0">
                  <a:solidFill>
                    <a:srgbClr val="FF0000"/>
                  </a:solidFill>
                </a:rPr>
                <a:t>p=0,0032</a:t>
              </a:r>
              <a:endParaRPr lang="fi-FI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0646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9131"/>
            <a:ext cx="8784975" cy="863749"/>
          </a:xfrm>
        </p:spPr>
        <p:txBody>
          <a:bodyPr>
            <a:normAutofit fontScale="90000"/>
          </a:bodyPr>
          <a:lstStyle/>
          <a:p>
            <a:r>
              <a:rPr lang="fi-FI" sz="2800" dirty="0" smtClean="0"/>
              <a:t>Elinkykyiset </a:t>
            </a:r>
            <a:r>
              <a:rPr lang="fi-FI" sz="2800" dirty="0"/>
              <a:t>mikrobit </a:t>
            </a:r>
            <a:r>
              <a:rPr lang="fi-FI" sz="2800" dirty="0" smtClean="0"/>
              <a:t>vaurio- ja vertailukoulujen sisäilmassa</a:t>
            </a:r>
            <a:r>
              <a:rPr lang="fi-FI" sz="1800" dirty="0"/>
              <a:t> </a:t>
            </a:r>
            <a:r>
              <a:rPr lang="fi-FI" sz="1800" dirty="0" smtClean="0"/>
              <a:t>                                                                        </a:t>
            </a:r>
            <a:r>
              <a:rPr lang="fi-FI" sz="1800" dirty="0" err="1" smtClean="0"/>
              <a:t>Meklin</a:t>
            </a:r>
            <a:r>
              <a:rPr lang="fi-FI" sz="1800" dirty="0" smtClean="0"/>
              <a:t> </a:t>
            </a:r>
            <a:r>
              <a:rPr lang="fi-FI" sz="1800" i="1" dirty="0"/>
              <a:t>et al. </a:t>
            </a:r>
            <a:r>
              <a:rPr lang="fi-FI" sz="1800" dirty="0" smtClean="0"/>
              <a:t>2002</a:t>
            </a:r>
            <a:endParaRPr lang="fi-FI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79514" y="1072880"/>
          <a:ext cx="6480718" cy="444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802"/>
                <a:gridCol w="1210479"/>
                <a:gridCol w="1210479"/>
                <a:gridCol w="1210479"/>
                <a:gridCol w="1210479"/>
              </a:tblGrid>
              <a:tr h="3930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6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Puurakenteinen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dirty="0" smtClean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Betoni/tiilirakenteinen</a:t>
                      </a:r>
                      <a:endParaRPr lang="fi-FI" sz="1400" baseline="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sz="1400" baseline="0" dirty="0" smtClean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19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dirty="0" smtClean="0">
                          <a:solidFill>
                            <a:schemeClr val="bg1"/>
                          </a:solidFill>
                        </a:rPr>
                        <a:t>vaurio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dirty="0" smtClean="0">
                          <a:solidFill>
                            <a:schemeClr val="bg1"/>
                          </a:solidFill>
                        </a:rPr>
                        <a:t>vertailu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baseline="0" dirty="0" smtClean="0">
                          <a:solidFill>
                            <a:schemeClr val="bg1"/>
                          </a:solidFill>
                        </a:rPr>
                        <a:t>vaurio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baseline="0" dirty="0" smtClean="0">
                          <a:solidFill>
                            <a:schemeClr val="bg1"/>
                          </a:solidFill>
                        </a:rPr>
                        <a:t>vertailu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b="1" u="sng" dirty="0" smtClean="0"/>
                        <a:t>Sienet</a:t>
                      </a:r>
                      <a:endParaRPr lang="fi-FI" sz="14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91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38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234</a:t>
                      </a:r>
                      <a:endParaRPr lang="fi-FI" sz="1400" dirty="0"/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63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Geom</a:t>
                      </a:r>
                      <a:r>
                        <a:rPr lang="fi-FI" sz="1400" dirty="0" smtClean="0"/>
                        <a:t>.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57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58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19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Aritm</a:t>
                      </a:r>
                      <a:r>
                        <a:rPr lang="fi-FI" sz="1400" dirty="0" smtClean="0"/>
                        <a:t>.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102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92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41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40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Vaihteluväli ↕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5 – 950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12–550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err="1" smtClean="0"/>
                        <a:t>nd</a:t>
                      </a:r>
                      <a:r>
                        <a:rPr lang="fi-FI" sz="1400" dirty="0" smtClean="0"/>
                        <a:t>–330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err="1" smtClean="0"/>
                        <a:t>nd</a:t>
                      </a:r>
                      <a:r>
                        <a:rPr lang="fi-FI" sz="1400" dirty="0" smtClean="0"/>
                        <a:t>–510</a:t>
                      </a:r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u="sng" dirty="0" smtClean="0"/>
                        <a:t>Bakteerit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117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33</a:t>
                      </a:r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Geom</a:t>
                      </a:r>
                      <a:r>
                        <a:rPr lang="fi-FI" sz="1400" dirty="0" smtClean="0"/>
                        <a:t>. 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985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565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473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366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Aritm</a:t>
                      </a:r>
                      <a:r>
                        <a:rPr lang="fi-FI" sz="1400" dirty="0" smtClean="0"/>
                        <a:t>.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1552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860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998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929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</a:tr>
              <a:tr h="3312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48-11400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81-2300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err="1" smtClean="0"/>
                        <a:t>nd</a:t>
                      </a:r>
                      <a:r>
                        <a:rPr lang="fi-FI" sz="1400" dirty="0" smtClean="0"/>
                        <a:t>–7600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nd-5900</a:t>
                      </a:r>
                      <a:endParaRPr lang="fi-FI" sz="1400" dirty="0"/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b="1" u="sng" dirty="0" err="1" smtClean="0"/>
                        <a:t>Aktinomykeetit</a:t>
                      </a:r>
                      <a:endParaRPr lang="fi-FI" sz="14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52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20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33</a:t>
                      </a:r>
                      <a:endParaRPr lang="fi-FI" sz="1400" dirty="0"/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Geom</a:t>
                      </a:r>
                      <a:r>
                        <a:rPr lang="fi-FI" sz="1400" dirty="0" smtClean="0"/>
                        <a:t>.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5,7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6,3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smtClean="0"/>
                        <a:t>0,1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298868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Aritm</a:t>
                      </a:r>
                      <a:r>
                        <a:rPr lang="fi-FI" sz="1400" dirty="0" smtClean="0"/>
                        <a:t>.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keskiarvo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76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10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3,5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</a:tr>
              <a:tr h="327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nd-2700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9512" y="5877272"/>
            <a:ext cx="690965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Betoni/tiilirakenteisissa vauriokouluissa on enemmän elinkykyisiä sieniä ja </a:t>
            </a:r>
            <a:r>
              <a:rPr lang="fi-FI" sz="2000" b="1" dirty="0" err="1" smtClean="0">
                <a:sym typeface="Wingdings" panose="05000000000000000000" pitchFamily="2" charset="2"/>
              </a:rPr>
              <a:t>aktinomykeettejä</a:t>
            </a:r>
            <a:r>
              <a:rPr lang="fi-FI" sz="2000" b="1" dirty="0" smtClean="0">
                <a:sym typeface="Wingdings" panose="05000000000000000000" pitchFamily="2" charset="2"/>
              </a:rPr>
              <a:t>!</a:t>
            </a:r>
            <a:endParaRPr lang="fi-FI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569495"/>
            <a:ext cx="2973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nd</a:t>
            </a:r>
            <a:r>
              <a:rPr lang="fi-FI" sz="1400" dirty="0" smtClean="0"/>
              <a:t> = ei havaittu (alle määritysrajan)</a:t>
            </a:r>
            <a:endParaRPr lang="fi-FI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r="44921" b="17878"/>
          <a:stretch/>
        </p:blipFill>
        <p:spPr bwMode="auto">
          <a:xfrm>
            <a:off x="6660232" y="1613943"/>
            <a:ext cx="2088232" cy="298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4283968" y="2060848"/>
            <a:ext cx="108012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4283968" y="4509120"/>
            <a:ext cx="1080120" cy="719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6945001" y="1268760"/>
            <a:ext cx="1949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solidFill>
                  <a:srgbClr val="FF0000"/>
                </a:solidFill>
              </a:rPr>
              <a:t>Sienet p&lt;0,05</a:t>
            </a:r>
            <a:endParaRPr lang="fi-FI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147326">
            <a:off x="5058796" y="4141274"/>
            <a:ext cx="97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>
                <a:solidFill>
                  <a:srgbClr val="FF0000"/>
                </a:solidFill>
              </a:rPr>
              <a:t>p&lt;0,05</a:t>
            </a:r>
            <a:endParaRPr lang="fi-FI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147326">
            <a:off x="5058350" y="1688869"/>
            <a:ext cx="97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>
                <a:solidFill>
                  <a:srgbClr val="FF0000"/>
                </a:solidFill>
              </a:rPr>
              <a:t>p&lt;0,05</a:t>
            </a:r>
            <a:endParaRPr lang="fi-FI" sz="1400" b="1" dirty="0">
              <a:solidFill>
                <a:srgbClr val="FF0000"/>
              </a:solidFill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97750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24296" y="1412776"/>
            <a:ext cx="4068069" cy="4680520"/>
          </a:xfrm>
        </p:spPr>
        <p:txBody>
          <a:bodyPr>
            <a:normAutofit fontScale="92500" lnSpcReduction="20000"/>
          </a:bodyPr>
          <a:lstStyle/>
          <a:p>
            <a:pPr marL="0" lvl="1" indent="0">
              <a:spcBef>
                <a:spcPct val="35000"/>
              </a:spcBef>
              <a:buClr>
                <a:schemeClr val="accent1"/>
              </a:buClr>
              <a:buNone/>
            </a:pPr>
            <a:r>
              <a:rPr lang="fi-FI" sz="1900" b="1" dirty="0"/>
              <a:t>Koulu </a:t>
            </a:r>
            <a:r>
              <a:rPr lang="fi-FI" sz="1900" b="1" dirty="0" smtClean="0"/>
              <a:t>A</a:t>
            </a:r>
            <a:endParaRPr lang="fi-FI" sz="1900" dirty="0" smtClean="0"/>
          </a:p>
          <a:p>
            <a:r>
              <a:rPr lang="fi-FI" sz="1900" dirty="0"/>
              <a:t>R</a:t>
            </a:r>
            <a:r>
              <a:rPr lang="fi-FI" sz="1900" dirty="0" smtClean="0"/>
              <a:t>akennettu </a:t>
            </a:r>
            <a:r>
              <a:rPr lang="fi-FI" sz="1900" dirty="0" smtClean="0"/>
              <a:t>1952</a:t>
            </a:r>
          </a:p>
          <a:p>
            <a:r>
              <a:rPr lang="fi-FI" sz="1900" dirty="0"/>
              <a:t>P</a:t>
            </a:r>
            <a:r>
              <a:rPr lang="fi-FI" sz="1900" dirty="0" smtClean="0"/>
              <a:t>inta-ala </a:t>
            </a:r>
            <a:r>
              <a:rPr lang="fi-FI" sz="1900" dirty="0" smtClean="0"/>
              <a:t>5520 m</a:t>
            </a:r>
            <a:r>
              <a:rPr lang="fi-FI" sz="1900" baseline="30000" dirty="0" smtClean="0"/>
              <a:t>2</a:t>
            </a:r>
            <a:r>
              <a:rPr lang="fi-FI" sz="1900" dirty="0" smtClean="0"/>
              <a:t>  </a:t>
            </a:r>
          </a:p>
          <a:p>
            <a:r>
              <a:rPr lang="fi-FI" sz="1900" i="1" dirty="0">
                <a:solidFill>
                  <a:schemeClr val="accent2"/>
                </a:solidFill>
              </a:rPr>
              <a:t>U</a:t>
            </a:r>
            <a:r>
              <a:rPr lang="fi-FI" sz="1900" i="1" dirty="0" smtClean="0">
                <a:solidFill>
                  <a:schemeClr val="accent2"/>
                </a:solidFill>
              </a:rPr>
              <a:t>seita </a:t>
            </a:r>
            <a:r>
              <a:rPr lang="fi-FI" sz="1900" i="1" dirty="0" smtClean="0">
                <a:solidFill>
                  <a:schemeClr val="accent2"/>
                </a:solidFill>
              </a:rPr>
              <a:t>vesivahinkoja: </a:t>
            </a:r>
            <a:br>
              <a:rPr lang="fi-FI" sz="1900" i="1" dirty="0" smtClean="0">
                <a:solidFill>
                  <a:schemeClr val="accent2"/>
                </a:solidFill>
              </a:rPr>
            </a:br>
            <a:r>
              <a:rPr lang="fi-FI" sz="1900" i="1" dirty="0" smtClean="0">
                <a:solidFill>
                  <a:schemeClr val="accent2"/>
                </a:solidFill>
              </a:rPr>
              <a:t>2/3 vahingoista seinissä, </a:t>
            </a:r>
            <a:br>
              <a:rPr lang="fi-FI" sz="1900" i="1" dirty="0" smtClean="0">
                <a:solidFill>
                  <a:schemeClr val="accent2"/>
                </a:solidFill>
              </a:rPr>
            </a:br>
            <a:r>
              <a:rPr lang="fi-FI" sz="1900" i="1" dirty="0" smtClean="0">
                <a:solidFill>
                  <a:schemeClr val="accent2"/>
                </a:solidFill>
              </a:rPr>
              <a:t>ikkunoissa ja </a:t>
            </a:r>
            <a:r>
              <a:rPr lang="fi-FI" sz="1900" i="1" dirty="0" smtClean="0">
                <a:solidFill>
                  <a:schemeClr val="accent2"/>
                </a:solidFill>
              </a:rPr>
              <a:t>lattioissa</a:t>
            </a:r>
          </a:p>
          <a:p>
            <a:pPr marL="0" indent="0">
              <a:buNone/>
            </a:pPr>
            <a:r>
              <a:rPr lang="fi-FI" sz="1900" b="1" dirty="0" smtClean="0">
                <a:sym typeface="Wingdings" panose="05000000000000000000" pitchFamily="2" charset="2"/>
              </a:rPr>
              <a:t>K</a:t>
            </a:r>
            <a:r>
              <a:rPr lang="fi-FI" sz="1900" b="1" dirty="0" smtClean="0">
                <a:sym typeface="Wingdings" panose="05000000000000000000" pitchFamily="2" charset="2"/>
              </a:rPr>
              <a:t>orjaukset</a:t>
            </a:r>
            <a:r>
              <a:rPr lang="fi-FI" sz="1900" dirty="0" smtClean="0">
                <a:sym typeface="Wingdings" panose="05000000000000000000" pitchFamily="2" charset="2"/>
              </a:rPr>
              <a:t>:</a:t>
            </a:r>
            <a:endParaRPr lang="fi-FI" sz="1900" dirty="0" smtClean="0"/>
          </a:p>
          <a:p>
            <a:pPr lvl="1">
              <a:buFont typeface="Wingdings"/>
              <a:buChar char="à"/>
            </a:pPr>
            <a:r>
              <a:rPr lang="fi-FI" sz="1800" dirty="0">
                <a:sym typeface="Wingdings" panose="05000000000000000000" pitchFamily="2" charset="2"/>
              </a:rPr>
              <a:t>kaikki maanvaraiset </a:t>
            </a:r>
            <a:r>
              <a:rPr lang="fi-FI" sz="1800" dirty="0" smtClean="0">
                <a:sym typeface="Wingdings" panose="05000000000000000000" pitchFamily="2" charset="2"/>
              </a:rPr>
              <a:t>rakenteet ja lattiat avattu ja uusittu </a:t>
            </a:r>
          </a:p>
          <a:p>
            <a:pPr lvl="1">
              <a:buFont typeface="Wingdings"/>
              <a:buChar char="à"/>
            </a:pPr>
            <a:r>
              <a:rPr lang="fi-FI" sz="1800" dirty="0" smtClean="0">
                <a:sym typeface="Wingdings" panose="05000000000000000000" pitchFamily="2" charset="2"/>
              </a:rPr>
              <a:t>salaojat uusittu </a:t>
            </a:r>
          </a:p>
          <a:p>
            <a:pPr lvl="1">
              <a:buFont typeface="Wingdings"/>
              <a:buChar char="à"/>
            </a:pPr>
            <a:r>
              <a:rPr lang="fi-FI" sz="1800" dirty="0" smtClean="0">
                <a:sym typeface="Wingdings" panose="05000000000000000000" pitchFamily="2" charset="2"/>
              </a:rPr>
              <a:t>LVI-saneeraus tehty</a:t>
            </a:r>
          </a:p>
          <a:p>
            <a:pPr lvl="1">
              <a:buFont typeface="Wingdings"/>
              <a:buChar char="à"/>
            </a:pPr>
            <a:r>
              <a:rPr lang="fi-FI" sz="1800" dirty="0" smtClean="0">
                <a:sym typeface="Wingdings" panose="05000000000000000000" pitchFamily="2" charset="2"/>
              </a:rPr>
              <a:t>kaikki pintamateriaalit uusittu</a:t>
            </a:r>
          </a:p>
          <a:p>
            <a:pPr lvl="1">
              <a:buFont typeface="Wingdings"/>
              <a:buChar char="à"/>
            </a:pPr>
            <a:r>
              <a:rPr lang="fi-FI" sz="1800" dirty="0" smtClean="0">
                <a:sym typeface="Wingdings" panose="05000000000000000000" pitchFamily="2" charset="2"/>
              </a:rPr>
              <a:t>painovoimainen ilmanvaihto muutettu koneelliseksi tulo- ja poistoilmaksi</a:t>
            </a:r>
          </a:p>
          <a:p>
            <a:pPr lvl="1">
              <a:buFont typeface="Wingdings"/>
              <a:buChar char="à"/>
            </a:pPr>
            <a:r>
              <a:rPr lang="fi-FI" sz="1800" dirty="0" smtClean="0">
                <a:sym typeface="Wingdings" panose="05000000000000000000" pitchFamily="2" charset="2"/>
              </a:rPr>
              <a:t>koulu siivottu perusteellisesti korjausten jälkeen</a:t>
            </a:r>
            <a:endParaRPr lang="fi-FI" sz="1800" dirty="0"/>
          </a:p>
        </p:txBody>
      </p:sp>
      <p:sp>
        <p:nvSpPr>
          <p:cNvPr id="12" name="Title 8"/>
          <p:cNvSpPr txBox="1">
            <a:spLocks/>
          </p:cNvSpPr>
          <p:nvPr/>
        </p:nvSpPr>
        <p:spPr bwMode="auto">
          <a:xfrm>
            <a:off x="314396" y="620688"/>
            <a:ext cx="8424168" cy="5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fi-FI" sz="2800" kern="0" dirty="0" smtClean="0"/>
              <a:t>Esimerkki kahden koulun korjaamisesta:</a:t>
            </a:r>
            <a:endParaRPr lang="fi-FI" sz="2800" kern="0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 bwMode="auto">
          <a:xfrm>
            <a:off x="4410983" y="1412776"/>
            <a:ext cx="460851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7188" indent="-357188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273050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254125" indent="-265113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706563" indent="-273050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151063" indent="-265113" algn="l" rt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6082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6pPr>
            <a:lvl7pPr marL="30654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7pPr>
            <a:lvl8pPr marL="35226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8pPr>
            <a:lvl9pPr marL="3979863" indent="-265113" algn="l" rt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spcBef>
                <a:spcPct val="35000"/>
              </a:spcBef>
              <a:buClr>
                <a:schemeClr val="accent1"/>
              </a:buClr>
              <a:buFontTx/>
              <a:buNone/>
            </a:pPr>
            <a:r>
              <a:rPr lang="fi-FI" sz="1800" b="1" kern="0" dirty="0" smtClean="0"/>
              <a:t>Koulu B</a:t>
            </a:r>
            <a:endParaRPr lang="fi-FI" sz="1800" kern="0" dirty="0" smtClean="0"/>
          </a:p>
          <a:p>
            <a:pPr>
              <a:buClr>
                <a:schemeClr val="accent2"/>
              </a:buClr>
            </a:pPr>
            <a:r>
              <a:rPr lang="fi-FI" sz="1600" kern="0" dirty="0"/>
              <a:t>R</a:t>
            </a:r>
            <a:r>
              <a:rPr lang="fi-FI" sz="1600" kern="0" dirty="0" smtClean="0"/>
              <a:t>akennettu </a:t>
            </a:r>
            <a:r>
              <a:rPr lang="fi-FI" sz="1600" kern="0" dirty="0" smtClean="0"/>
              <a:t>1950, korjattu 1965</a:t>
            </a:r>
          </a:p>
          <a:p>
            <a:pPr>
              <a:buClr>
                <a:schemeClr val="accent2"/>
              </a:buClr>
            </a:pPr>
            <a:r>
              <a:rPr lang="fi-FI" sz="1600" kern="0" dirty="0"/>
              <a:t>P</a:t>
            </a:r>
            <a:r>
              <a:rPr lang="fi-FI" sz="1600" kern="0" dirty="0" smtClean="0"/>
              <a:t>inta-ala </a:t>
            </a:r>
            <a:r>
              <a:rPr lang="fi-FI" sz="1600" kern="0" dirty="0" smtClean="0"/>
              <a:t>5644 m</a:t>
            </a:r>
            <a:r>
              <a:rPr lang="fi-FI" sz="1600" kern="0" baseline="30000" dirty="0" smtClean="0"/>
              <a:t>2</a:t>
            </a:r>
            <a:r>
              <a:rPr lang="fi-FI" sz="1600" kern="0" dirty="0" smtClean="0"/>
              <a:t> </a:t>
            </a:r>
          </a:p>
          <a:p>
            <a:pPr>
              <a:buClr>
                <a:schemeClr val="accent2"/>
              </a:buClr>
            </a:pPr>
            <a:r>
              <a:rPr lang="fi-FI" sz="1600" b="1" i="1" kern="0" dirty="0" smtClean="0"/>
              <a:t>P</a:t>
            </a:r>
            <a:r>
              <a:rPr lang="fi-FI" sz="1600" b="1" i="1" kern="0" dirty="0" smtClean="0"/>
              <a:t>ohjakerroksen </a:t>
            </a:r>
            <a:r>
              <a:rPr lang="fi-FI" sz="1600" b="1" i="1" kern="0" dirty="0" smtClean="0"/>
              <a:t>seinissä ja lattiarakenteissa massiivinen </a:t>
            </a:r>
            <a:r>
              <a:rPr lang="fi-FI" sz="1600" b="1" i="1" kern="0" dirty="0" smtClean="0"/>
              <a:t>vesivahinko </a:t>
            </a:r>
            <a:endParaRPr lang="fi-FI" sz="1600" b="1" i="1" kern="0" dirty="0" smtClean="0"/>
          </a:p>
          <a:p>
            <a:pPr marL="0" indent="0">
              <a:buNone/>
            </a:pPr>
            <a:r>
              <a:rPr lang="fi-FI" sz="1800" b="1" kern="0" dirty="0" smtClean="0">
                <a:sym typeface="Wingdings" panose="05000000000000000000" pitchFamily="2" charset="2"/>
              </a:rPr>
              <a:t>Korjaukset</a:t>
            </a:r>
            <a:r>
              <a:rPr lang="fi-FI" sz="1800" kern="0" dirty="0" smtClean="0">
                <a:sym typeface="Wingdings" panose="05000000000000000000" pitchFamily="2" charset="2"/>
              </a:rPr>
              <a:t>:</a:t>
            </a:r>
            <a:endParaRPr lang="fi-FI" sz="1800" kern="0" dirty="0" smtClean="0"/>
          </a:p>
          <a:p>
            <a:pPr>
              <a:buClr>
                <a:schemeClr val="accent2"/>
              </a:buClr>
              <a:buFont typeface="Wingdings"/>
              <a:buChar char="à"/>
            </a:pPr>
            <a:r>
              <a:rPr lang="fi-FI" sz="1600" kern="0" dirty="0" smtClean="0">
                <a:sym typeface="Wingdings" panose="05000000000000000000" pitchFamily="2" charset="2"/>
              </a:rPr>
              <a:t>osittaisia korjaustöitä: osittainen rakenteiden kuivaaminen, osa lattiasta jätetty märäksi </a:t>
            </a:r>
          </a:p>
          <a:p>
            <a:pPr>
              <a:buClr>
                <a:schemeClr val="accent2"/>
              </a:buClr>
              <a:buFont typeface="Wingdings"/>
              <a:buChar char="à"/>
            </a:pPr>
            <a:r>
              <a:rPr lang="fi-FI" sz="1600" kern="0" dirty="0" smtClean="0">
                <a:sym typeface="Wingdings" panose="05000000000000000000" pitchFamily="2" charset="2"/>
              </a:rPr>
              <a:t>pohjakerroksen </a:t>
            </a:r>
            <a:r>
              <a:rPr lang="fi-FI" sz="1600" kern="0" dirty="0" smtClean="0">
                <a:sym typeface="Wingdings" panose="05000000000000000000" pitchFamily="2" charset="2"/>
              </a:rPr>
              <a:t>pääkäytävän seinä- ja lattiapinnat uusittu, muita pohjakerroksen tiloja ei korjattu </a:t>
            </a:r>
          </a:p>
          <a:p>
            <a:pPr>
              <a:buClr>
                <a:schemeClr val="accent2"/>
              </a:buClr>
              <a:buFont typeface="Wingdings"/>
              <a:buChar char="à"/>
            </a:pPr>
            <a:r>
              <a:rPr lang="fi-FI" sz="1600" kern="0" dirty="0" smtClean="0">
                <a:sym typeface="Wingdings" panose="05000000000000000000" pitchFamily="2" charset="2"/>
              </a:rPr>
              <a:t>salaojat ja sokkelin vesieristys uusittu</a:t>
            </a:r>
          </a:p>
          <a:p>
            <a:pPr>
              <a:buClr>
                <a:schemeClr val="accent2"/>
              </a:buClr>
              <a:buFont typeface="Wingdings"/>
              <a:buChar char="à"/>
            </a:pPr>
            <a:r>
              <a:rPr lang="fi-FI" sz="1600" kern="0" dirty="0" smtClean="0">
                <a:sym typeface="Wingdings" panose="05000000000000000000" pitchFamily="2" charset="2"/>
              </a:rPr>
              <a:t>ilmanvaihtoputkistojen perusteellinen puhdistus </a:t>
            </a:r>
          </a:p>
          <a:p>
            <a:pPr>
              <a:buClr>
                <a:schemeClr val="accent2"/>
              </a:buClr>
              <a:buFont typeface="Wingdings"/>
              <a:buChar char="à"/>
            </a:pPr>
            <a:r>
              <a:rPr lang="fi-FI" sz="1600" kern="0" dirty="0" smtClean="0">
                <a:sym typeface="Wingdings" panose="05000000000000000000" pitchFamily="2" charset="2"/>
              </a:rPr>
              <a:t>koulu siivottu perusteellisesti korjausten jälkeen</a:t>
            </a:r>
            <a:endParaRPr lang="fi-FI" sz="1600" kern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64946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07375" cy="86409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i-FI" dirty="0" smtClean="0"/>
              <a:t>Asunnot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23110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038"/>
            <a:ext cx="8712968" cy="796950"/>
          </a:xfrm>
        </p:spPr>
        <p:txBody>
          <a:bodyPr>
            <a:noAutofit/>
          </a:bodyPr>
          <a:lstStyle/>
          <a:p>
            <a:r>
              <a:rPr lang="fi-FI" sz="2400" dirty="0"/>
              <a:t>S</a:t>
            </a:r>
            <a:r>
              <a:rPr lang="fi-FI" sz="2400" dirty="0" smtClean="0"/>
              <a:t>isäilman elinkykyiset mikrobit kouluissa </a:t>
            </a:r>
            <a:r>
              <a:rPr lang="fi-FI" sz="2400" dirty="0"/>
              <a:t>A ja B </a:t>
            </a:r>
            <a:r>
              <a:rPr lang="fi-FI" sz="2400" dirty="0" smtClean="0"/>
              <a:t>ennen korjausta ja korjausten jälkeen   </a:t>
            </a:r>
            <a:r>
              <a:rPr lang="fi-FI" sz="1400" dirty="0" err="1" smtClean="0"/>
              <a:t>Meklin</a:t>
            </a:r>
            <a:r>
              <a:rPr lang="fi-FI" sz="1400" dirty="0" smtClean="0"/>
              <a:t> </a:t>
            </a:r>
            <a:r>
              <a:rPr lang="fi-FI" sz="1400" i="1" dirty="0" smtClean="0"/>
              <a:t>et al. </a:t>
            </a:r>
            <a:r>
              <a:rPr lang="fi-FI" sz="1400" dirty="0" smtClean="0"/>
              <a:t>2005</a:t>
            </a:r>
            <a:endParaRPr lang="fi-FI" sz="1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67544" y="1025232"/>
          <a:ext cx="8136905" cy="500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/>
                <a:gridCol w="1627381"/>
                <a:gridCol w="1627381"/>
                <a:gridCol w="1627381"/>
                <a:gridCol w="1627381"/>
              </a:tblGrid>
              <a:tr h="784508">
                <a:tc>
                  <a:txBody>
                    <a:bodyPr/>
                    <a:lstStyle/>
                    <a:p>
                      <a:endParaRPr lang="fi-FI" dirty="0" smtClean="0"/>
                    </a:p>
                    <a:p>
                      <a:endParaRPr lang="fi-FI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Koulu  A ennen korjausta</a:t>
                      </a:r>
                      <a:endParaRPr lang="fi-FI" sz="16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 smtClean="0"/>
                        <a:t>Koulu A korjauksen jälkeen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Koulu  B ennen korjausta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 smtClean="0"/>
                        <a:t>Koulu B korjauksen jälkeen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b="1" u="sng" dirty="0" smtClean="0"/>
                        <a:t>Sienet</a:t>
                      </a:r>
                      <a:endParaRPr lang="fi-FI" sz="1400" b="1" u="sng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32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Geom</a:t>
                      </a:r>
                      <a:r>
                        <a:rPr lang="fi-FI" sz="1400" dirty="0" smtClean="0"/>
                        <a:t>. keskiarvo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6,3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19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Aritm</a:t>
                      </a:r>
                      <a:r>
                        <a:rPr lang="fi-FI" sz="1400" dirty="0" smtClean="0"/>
                        <a:t>. keskiarvo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31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37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Vaihteluväli ↕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nd-130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nd-96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4-130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nd-120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1" u="sng" dirty="0" smtClean="0"/>
                        <a:t>Bakteerit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N = 16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Geom</a:t>
                      </a:r>
                      <a:r>
                        <a:rPr lang="fi-FI" sz="1400" dirty="0" smtClean="0"/>
                        <a:t>. keskiarvo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888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210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429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1455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Aritm</a:t>
                      </a:r>
                      <a:r>
                        <a:rPr lang="fi-FI" sz="1400" dirty="0" smtClean="0"/>
                        <a:t>.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keskiarvo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1868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765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672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1857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71-7600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nd-4700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54-2000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150-3900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b="1" u="sng" dirty="0" err="1" smtClean="0"/>
                        <a:t>Aktinomykeetit</a:t>
                      </a:r>
                      <a:endParaRPr lang="fi-FI" sz="1400" b="1" u="sng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18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18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16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 = 16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Geom</a:t>
                      </a:r>
                      <a:r>
                        <a:rPr lang="fi-FI" sz="1400" dirty="0" smtClean="0"/>
                        <a:t>.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keskiarvo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0,6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0,2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1,2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Aritm</a:t>
                      </a:r>
                      <a:r>
                        <a:rPr lang="fi-FI" sz="1400" dirty="0" smtClean="0"/>
                        <a:t>.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keskiarvo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1,6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0,2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2,4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8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Vaihteluväli ↕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nd-10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nd-4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nd-8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3995936" y="2132856"/>
            <a:ext cx="1080120" cy="7920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 rot="19147326">
            <a:off x="4842772" y="1909026"/>
            <a:ext cx="97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>
                <a:solidFill>
                  <a:srgbClr val="0070C0"/>
                </a:solidFill>
              </a:rPr>
              <a:t>p=0,002</a:t>
            </a:r>
            <a:endParaRPr lang="fi-FI" sz="14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24374" y="3573017"/>
            <a:ext cx="1152128" cy="72008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147326">
            <a:off x="4842772" y="3277178"/>
            <a:ext cx="97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>
                <a:solidFill>
                  <a:srgbClr val="0070C0"/>
                </a:solidFill>
              </a:rPr>
              <a:t>p=0,006</a:t>
            </a:r>
            <a:endParaRPr lang="fi-FI" sz="14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36296" y="2132856"/>
            <a:ext cx="1080120" cy="792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 rot="19147326">
            <a:off x="8011124" y="1837018"/>
            <a:ext cx="97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>
                <a:solidFill>
                  <a:srgbClr val="FF0000"/>
                </a:solidFill>
              </a:rPr>
              <a:t>p=0,01</a:t>
            </a:r>
            <a:endParaRPr lang="fi-FI" sz="1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64288" y="3573016"/>
            <a:ext cx="115212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 rot="19147326">
            <a:off x="8155140" y="3349186"/>
            <a:ext cx="97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>
                <a:solidFill>
                  <a:srgbClr val="FF0000"/>
                </a:solidFill>
              </a:rPr>
              <a:t>p&lt;0,001</a:t>
            </a:r>
            <a:endParaRPr lang="fi-FI" sz="1400" b="1" dirty="0">
              <a:solidFill>
                <a:srgbClr val="FF0000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22029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19" y="260648"/>
            <a:ext cx="8712968" cy="796950"/>
          </a:xfrm>
        </p:spPr>
        <p:txBody>
          <a:bodyPr>
            <a:normAutofit fontScale="90000"/>
          </a:bodyPr>
          <a:lstStyle/>
          <a:p>
            <a:r>
              <a:rPr lang="fi-FI" sz="2700" dirty="0" smtClean="0"/>
              <a:t>Muutos </a:t>
            </a:r>
            <a:r>
              <a:rPr lang="fi-FI" sz="2700" dirty="0" err="1" smtClean="0"/>
              <a:t>mikrobistossa</a:t>
            </a:r>
            <a:r>
              <a:rPr lang="fi-FI" sz="2700" dirty="0" smtClean="0"/>
              <a:t> ennen korjausta ja eri tavoilla tehtyjen korjausten jälkeen       </a:t>
            </a:r>
            <a:r>
              <a:rPr lang="fi-FI" sz="1800" dirty="0" err="1" smtClean="0"/>
              <a:t>Meklin</a:t>
            </a:r>
            <a:r>
              <a:rPr lang="fi-FI" sz="1800" dirty="0" smtClean="0"/>
              <a:t> </a:t>
            </a:r>
            <a:r>
              <a:rPr lang="fi-FI" sz="1800" i="1" dirty="0"/>
              <a:t>et al. </a:t>
            </a:r>
            <a:r>
              <a:rPr lang="fi-FI" sz="1800" dirty="0"/>
              <a:t>2005</a:t>
            </a:r>
            <a:endParaRPr lang="fi-FI" sz="2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411759" y="980728"/>
          <a:ext cx="6480721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/>
                <a:gridCol w="1152128"/>
                <a:gridCol w="1152128"/>
                <a:gridCol w="1152128"/>
                <a:gridCol w="1152128"/>
              </a:tblGrid>
              <a:tr h="686367">
                <a:tc>
                  <a:txBody>
                    <a:bodyPr/>
                    <a:lstStyle/>
                    <a:p>
                      <a:endParaRPr lang="fi-FI" dirty="0" smtClean="0"/>
                    </a:p>
                    <a:p>
                      <a:endParaRPr lang="fi-FI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Koulu  A ennen korjausta</a:t>
                      </a:r>
                      <a:endParaRPr lang="fi-FI" sz="14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A perus-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teellisesti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korjattu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Koulu  B ennen korjausta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B osittain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korjattu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b="0" i="1" u="none" dirty="0" err="1" smtClean="0"/>
                        <a:t>Acremonium</a:t>
                      </a:r>
                      <a:endParaRPr lang="fi-FI" sz="1400" b="0" i="1" u="none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88051">
                <a:tc>
                  <a:txBody>
                    <a:bodyPr/>
                    <a:lstStyle/>
                    <a:p>
                      <a:r>
                        <a:rPr lang="fi-FI" sz="1400" i="1" dirty="0" err="1" smtClean="0"/>
                        <a:t>Aspergillus</a:t>
                      </a:r>
                      <a:r>
                        <a:rPr lang="fi-FI" sz="1400" i="1" dirty="0" smtClean="0"/>
                        <a:t> </a:t>
                      </a:r>
                      <a:r>
                        <a:rPr lang="fi-FI" sz="1400" i="1" dirty="0" err="1" smtClean="0"/>
                        <a:t>spp</a:t>
                      </a:r>
                      <a:r>
                        <a:rPr lang="fi-FI" sz="1400" i="1" dirty="0" smtClean="0"/>
                        <a:t>.</a:t>
                      </a:r>
                    </a:p>
                    <a:p>
                      <a:r>
                        <a:rPr lang="fi-FI" sz="1400" i="1" dirty="0" smtClean="0"/>
                        <a:t>- </a:t>
                      </a:r>
                      <a:r>
                        <a:rPr lang="fi-FI" sz="1400" i="1" dirty="0" err="1" smtClean="0"/>
                        <a:t>A.fumigatus</a:t>
                      </a:r>
                      <a:r>
                        <a:rPr lang="fi-FI" sz="1400" i="1" dirty="0" smtClean="0"/>
                        <a:t> *</a:t>
                      </a:r>
                    </a:p>
                    <a:p>
                      <a:r>
                        <a:rPr lang="fi-FI" sz="1400" i="1" dirty="0" smtClean="0"/>
                        <a:t>- </a:t>
                      </a:r>
                      <a:r>
                        <a:rPr lang="fi-FI" sz="1400" i="1" dirty="0" err="1" smtClean="0"/>
                        <a:t>A.penicilloides</a:t>
                      </a:r>
                      <a:r>
                        <a:rPr lang="fi-FI" sz="1400" i="1" dirty="0" smtClean="0"/>
                        <a:t> *</a:t>
                      </a:r>
                    </a:p>
                    <a:p>
                      <a:r>
                        <a:rPr lang="fi-FI" sz="1400" i="1" dirty="0" smtClean="0"/>
                        <a:t>- </a:t>
                      </a:r>
                      <a:r>
                        <a:rPr lang="fi-FI" sz="1400" i="1" dirty="0" err="1" smtClean="0"/>
                        <a:t>A.versicolor</a:t>
                      </a:r>
                      <a:r>
                        <a:rPr lang="fi-FI" sz="1400" i="1" dirty="0" smtClean="0"/>
                        <a:t> *  </a:t>
                      </a:r>
                      <a:endParaRPr lang="fi-FI" sz="1400" i="1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</a:t>
                      </a:r>
                    </a:p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  <a:p>
                      <a:pPr algn="ctr"/>
                      <a:r>
                        <a:rPr lang="fi-FI" sz="1400" dirty="0" smtClean="0"/>
                        <a:t>-</a:t>
                      </a:r>
                    </a:p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 </a:t>
                      </a:r>
                    </a:p>
                    <a:p>
                      <a:pPr algn="ctr"/>
                      <a:r>
                        <a:rPr lang="fi-FI" sz="1400" dirty="0" smtClean="0"/>
                        <a:t>-</a:t>
                      </a:r>
                    </a:p>
                    <a:p>
                      <a:pPr algn="ctr"/>
                      <a:r>
                        <a:rPr lang="fi-FI" sz="1400" dirty="0" smtClean="0"/>
                        <a:t>++</a:t>
                      </a:r>
                    </a:p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</a:t>
                      </a:r>
                    </a:p>
                    <a:p>
                      <a:pPr algn="ctr"/>
                      <a:r>
                        <a:rPr lang="fi-FI" sz="1400" dirty="0" smtClean="0"/>
                        <a:t>-</a:t>
                      </a:r>
                    </a:p>
                    <a:p>
                      <a:pPr algn="ctr"/>
                      <a:r>
                        <a:rPr lang="fi-FI" sz="1400" dirty="0" smtClean="0"/>
                        <a:t>-</a:t>
                      </a:r>
                    </a:p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</a:t>
                      </a:r>
                    </a:p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  <a:p>
                      <a:pPr algn="ctr"/>
                      <a:r>
                        <a:rPr lang="fi-FI" sz="1400" dirty="0" smtClean="0"/>
                        <a:t>+++</a:t>
                      </a:r>
                    </a:p>
                    <a:p>
                      <a:pPr algn="ctr"/>
                      <a:r>
                        <a:rPr lang="fi-FI" sz="1400" dirty="0" smtClean="0"/>
                        <a:t>+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i="1" dirty="0" err="1" smtClean="0"/>
                        <a:t>Cladosporium</a:t>
                      </a:r>
                      <a:endParaRPr lang="fi-FI" sz="1400" i="1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i="1" dirty="0" err="1" smtClean="0"/>
                        <a:t>Eurotium</a:t>
                      </a:r>
                      <a:r>
                        <a:rPr lang="fi-FI" sz="1400" i="1" dirty="0" smtClean="0"/>
                        <a:t> *</a:t>
                      </a:r>
                      <a:endParaRPr lang="fi-FI" sz="1400" i="1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++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+++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1" u="none" dirty="0" err="1" smtClean="0"/>
                        <a:t>Exophiala</a:t>
                      </a:r>
                      <a:r>
                        <a:rPr lang="fi-FI" sz="1400" b="0" i="1" u="none" baseline="0" dirty="0" smtClean="0"/>
                        <a:t> *</a:t>
                      </a:r>
                      <a:endParaRPr lang="fi-FI" sz="1400" b="0" i="1" u="none" dirty="0" smtClean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i="1" dirty="0" err="1" smtClean="0"/>
                        <a:t>Mucor</a:t>
                      </a:r>
                      <a:r>
                        <a:rPr lang="fi-FI" sz="1400" i="1" dirty="0" smtClean="0"/>
                        <a:t> *</a:t>
                      </a:r>
                      <a:endParaRPr lang="fi-FI" sz="1400" i="1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i="1" dirty="0" err="1" smtClean="0"/>
                        <a:t>Stachybotrys</a:t>
                      </a:r>
                      <a:r>
                        <a:rPr lang="fi-FI" sz="1400" i="1" dirty="0" smtClean="0"/>
                        <a:t> *</a:t>
                      </a:r>
                      <a:endParaRPr lang="fi-FI" sz="1400" i="1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i="1" dirty="0" err="1" smtClean="0"/>
                        <a:t>Trichoderma</a:t>
                      </a:r>
                      <a:r>
                        <a:rPr lang="fi-FI" sz="1400" i="1" dirty="0" smtClean="0"/>
                        <a:t> *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b="0" i="1" u="none" dirty="0" err="1" smtClean="0"/>
                        <a:t>Wallemia</a:t>
                      </a:r>
                      <a:r>
                        <a:rPr lang="fi-FI" sz="1400" b="0" i="1" u="none" baseline="0" dirty="0" smtClean="0"/>
                        <a:t> *</a:t>
                      </a:r>
                      <a:endParaRPr lang="fi-FI" sz="1400" b="0" i="1" u="none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i="0" dirty="0" smtClean="0"/>
                        <a:t>Hiivat</a:t>
                      </a:r>
                      <a:endParaRPr lang="fi-FI" sz="1400" i="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++++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++++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9498">
                <a:tc>
                  <a:txBody>
                    <a:bodyPr/>
                    <a:lstStyle/>
                    <a:p>
                      <a:r>
                        <a:rPr lang="fi-FI" sz="1400" i="0" dirty="0" err="1" smtClean="0"/>
                        <a:t>Aktinomykeetit</a:t>
                      </a:r>
                      <a:r>
                        <a:rPr lang="fi-FI" sz="1400" i="0" dirty="0" smtClean="0"/>
                        <a:t> </a:t>
                      </a:r>
                      <a:r>
                        <a:rPr lang="fi-FI" sz="1400" i="1" dirty="0" smtClean="0"/>
                        <a:t>*</a:t>
                      </a:r>
                      <a:endParaRPr lang="fi-FI" sz="1400" i="1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++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42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i="0" dirty="0" smtClean="0"/>
                        <a:t>Sienisukuja/ryhmiä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25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16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22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23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42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i="0" dirty="0" smtClean="0"/>
                        <a:t>Näytteiden lukumäärä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18</a:t>
                      </a:r>
                      <a:endParaRPr lang="fi-FI" sz="14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18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16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16</a:t>
                      </a:r>
                      <a:endParaRPr lang="fi-FI" sz="14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04" y="1268760"/>
            <a:ext cx="2200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/>
              <a:t>* </a:t>
            </a:r>
            <a:r>
              <a:rPr lang="fi-FI" sz="1200" dirty="0" smtClean="0"/>
              <a:t>kosteusvaurion</a:t>
            </a:r>
          </a:p>
          <a:p>
            <a:r>
              <a:rPr lang="fi-FI" sz="1200" dirty="0" smtClean="0"/>
              <a:t>   indikaattorimikrobi</a:t>
            </a:r>
          </a:p>
          <a:p>
            <a:endParaRPr lang="fi-FI" sz="1600" dirty="0" smtClean="0"/>
          </a:p>
          <a:p>
            <a:r>
              <a:rPr lang="fi-FI" sz="1600" b="1" dirty="0" smtClean="0"/>
              <a:t>Löytynyt näytteistä</a:t>
            </a:r>
          </a:p>
          <a:p>
            <a:r>
              <a:rPr lang="fi-FI" sz="1600" dirty="0" smtClean="0"/>
              <a:t>Ei löytynyt             -</a:t>
            </a:r>
          </a:p>
          <a:p>
            <a:r>
              <a:rPr lang="fi-FI" sz="1600" dirty="0" smtClean="0"/>
              <a:t>&lt; 25%                   +</a:t>
            </a:r>
          </a:p>
          <a:p>
            <a:r>
              <a:rPr lang="fi-FI" sz="1600" dirty="0" smtClean="0"/>
              <a:t>26-50%                ++ </a:t>
            </a:r>
          </a:p>
          <a:p>
            <a:r>
              <a:rPr lang="fi-FI" sz="1600" dirty="0" smtClean="0"/>
              <a:t>51-75%               +++ </a:t>
            </a:r>
          </a:p>
          <a:p>
            <a:r>
              <a:rPr lang="fi-FI" sz="1600" dirty="0" smtClean="0"/>
              <a:t>76-100%            ++++ </a:t>
            </a:r>
            <a:endParaRPr lang="fi-FI" sz="1600" dirty="0"/>
          </a:p>
        </p:txBody>
      </p:sp>
      <p:sp>
        <p:nvSpPr>
          <p:cNvPr id="10" name="Oval 9"/>
          <p:cNvSpPr/>
          <p:nvPr/>
        </p:nvSpPr>
        <p:spPr>
          <a:xfrm>
            <a:off x="8100392" y="227687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5796136" y="2492896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8100392" y="3284984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val 14"/>
          <p:cNvSpPr/>
          <p:nvPr/>
        </p:nvSpPr>
        <p:spPr>
          <a:xfrm>
            <a:off x="8100392" y="5373216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5796136" y="4797152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5796136" y="3861048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5796136" y="2959395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5796136" y="3284984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8100392" y="450912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0"/>
          <p:cNvSpPr/>
          <p:nvPr/>
        </p:nvSpPr>
        <p:spPr>
          <a:xfrm>
            <a:off x="8100392" y="4221088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/>
          <p:cNvSpPr/>
          <p:nvPr/>
        </p:nvSpPr>
        <p:spPr>
          <a:xfrm>
            <a:off x="8100392" y="3933056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2"/>
          <p:cNvSpPr/>
          <p:nvPr/>
        </p:nvSpPr>
        <p:spPr>
          <a:xfrm>
            <a:off x="5796136" y="3573016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8100392" y="4797152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8025266" y="5085184"/>
            <a:ext cx="65119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5796136" y="5085184"/>
            <a:ext cx="432048" cy="2880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val 26"/>
          <p:cNvSpPr/>
          <p:nvPr/>
        </p:nvSpPr>
        <p:spPr>
          <a:xfrm>
            <a:off x="5796136" y="2060848"/>
            <a:ext cx="432048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Oval 27"/>
          <p:cNvSpPr/>
          <p:nvPr/>
        </p:nvSpPr>
        <p:spPr>
          <a:xfrm>
            <a:off x="5796136" y="2276872"/>
            <a:ext cx="432048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Oval 28"/>
          <p:cNvSpPr/>
          <p:nvPr/>
        </p:nvSpPr>
        <p:spPr>
          <a:xfrm>
            <a:off x="8100392" y="2060848"/>
            <a:ext cx="432048" cy="2160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Oval 29"/>
          <p:cNvSpPr/>
          <p:nvPr/>
        </p:nvSpPr>
        <p:spPr>
          <a:xfrm>
            <a:off x="8100392" y="1700808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xtBox 11"/>
          <p:cNvSpPr txBox="1"/>
          <p:nvPr/>
        </p:nvSpPr>
        <p:spPr>
          <a:xfrm>
            <a:off x="107504" y="3816464"/>
            <a:ext cx="223224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1600" b="1" dirty="0" smtClean="0">
                <a:sym typeface="Wingdings" panose="05000000000000000000" pitchFamily="2" charset="2"/>
              </a:rPr>
              <a:t>Osittaisen korjauksen jälkeen jopa</a:t>
            </a:r>
            <a:br>
              <a:rPr lang="fi-FI" sz="1600" b="1" dirty="0" smtClean="0">
                <a:sym typeface="Wingdings" panose="05000000000000000000" pitchFamily="2" charset="2"/>
              </a:rPr>
            </a:br>
            <a:r>
              <a:rPr lang="fi-FI" sz="1600" b="1" dirty="0" smtClean="0">
                <a:sym typeface="Wingdings" panose="05000000000000000000" pitchFamily="2" charset="2"/>
              </a:rPr>
              <a:t>enemmän     mikrobeja ja lajeja!</a:t>
            </a:r>
            <a:endParaRPr lang="fi-FI" sz="1600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3483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93" y="210497"/>
            <a:ext cx="8207375" cy="1008063"/>
          </a:xfrm>
        </p:spPr>
        <p:txBody>
          <a:bodyPr/>
          <a:lstStyle/>
          <a:p>
            <a:r>
              <a:rPr lang="fi-FI" sz="2800" dirty="0" smtClean="0"/>
              <a:t>Elinkykyiset sisäilmamikrobit kouluissa, lämmin ilmastovyöhyke</a:t>
            </a:r>
            <a:endParaRPr lang="fi-FI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95536" y="1196752"/>
          <a:ext cx="8424935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2448272"/>
                <a:gridCol w="2448272"/>
                <a:gridCol w="1584176"/>
                <a:gridCol w="12241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Sienet, keskiarvo</a:t>
                      </a:r>
                      <a:endParaRPr lang="fi-FI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Bakteerit, keskiarvo</a:t>
                      </a:r>
                      <a:endParaRPr lang="fi-FI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Maa / vuoden-aika</a:t>
                      </a:r>
                      <a:endParaRPr lang="fi-FI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tutkimus</a:t>
                      </a:r>
                      <a:endParaRPr lang="fi-FI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10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1040</a:t>
                      </a:r>
                      <a:r>
                        <a:rPr lang="fi-FI" sz="1400" baseline="0" dirty="0" smtClean="0"/>
                        <a:t> itiötä/ 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-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USA (</a:t>
                      </a:r>
                      <a:r>
                        <a:rPr lang="fi-FI" sz="1400" dirty="0" err="1" smtClean="0"/>
                        <a:t>California</a:t>
                      </a:r>
                      <a:r>
                        <a:rPr lang="fi-FI" sz="1400" dirty="0" smtClean="0"/>
                        <a:t>)</a:t>
                      </a:r>
                      <a:r>
                        <a:rPr lang="fi-FI" sz="1400" baseline="0" dirty="0" smtClean="0"/>
                        <a:t> / kevät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Dungy</a:t>
                      </a:r>
                      <a:r>
                        <a:rPr lang="fi-FI" sz="1200" baseline="0" dirty="0" smtClean="0"/>
                        <a:t> 1986</a:t>
                      </a:r>
                      <a:endParaRPr lang="fi-FI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4-5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1) 1124 cfu</a:t>
                      </a:r>
                      <a:r>
                        <a:rPr lang="fi-FI" sz="1400" baseline="0" dirty="0" smtClean="0"/>
                        <a:t>/m</a:t>
                      </a:r>
                      <a:r>
                        <a:rPr lang="fi-FI" sz="1400" baseline="30000" dirty="0" smtClean="0"/>
                        <a:t>3 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136-4969)</a:t>
                      </a:r>
                      <a:endParaRPr lang="fi-FI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2) 1119 </a:t>
                      </a:r>
                      <a:r>
                        <a:rPr lang="fi-FI" sz="1400" dirty="0" smtClean="0"/>
                        <a:t>cfu</a:t>
                      </a:r>
                      <a:r>
                        <a:rPr lang="fi-FI" sz="1400" baseline="0" dirty="0" smtClean="0"/>
                        <a:t>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76-6454)</a:t>
                      </a:r>
                      <a:endParaRPr lang="fi-FI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-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USA (1:</a:t>
                      </a:r>
                      <a:r>
                        <a:rPr lang="fi-FI" sz="1400" baseline="0" dirty="0" smtClean="0"/>
                        <a:t> Missouri, 2: Florida)</a:t>
                      </a:r>
                      <a:r>
                        <a:rPr lang="fi-FI" sz="1400" dirty="0" smtClean="0"/>
                        <a:t> / ?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Levetin</a:t>
                      </a:r>
                      <a:r>
                        <a:rPr lang="fi-FI" sz="1200" dirty="0" smtClean="0"/>
                        <a:t> 1995</a:t>
                      </a:r>
                      <a:endParaRPr lang="fi-FI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1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&lt; 1000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err="1" smtClean="0"/>
                        <a:t>Hong</a:t>
                      </a:r>
                      <a:r>
                        <a:rPr lang="fi-FI" sz="1400" dirty="0" smtClean="0"/>
                        <a:t> Kong / talvi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Lee &amp; </a:t>
                      </a:r>
                      <a:r>
                        <a:rPr lang="fi-FI" sz="1200" dirty="0" err="1" smtClean="0"/>
                        <a:t>Chang</a:t>
                      </a:r>
                      <a:r>
                        <a:rPr lang="fi-FI" sz="1200" dirty="0" smtClean="0"/>
                        <a:t> 2000</a:t>
                      </a:r>
                      <a:endParaRPr lang="fi-FI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2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9730 </a:t>
                      </a:r>
                      <a:r>
                        <a:rPr lang="fi-FI" sz="1400" dirty="0" smtClean="0"/>
                        <a:t>cfu</a:t>
                      </a:r>
                      <a:r>
                        <a:rPr lang="fi-FI" sz="1400" baseline="0" dirty="0" smtClean="0"/>
                        <a:t>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talvi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3565 </a:t>
                      </a:r>
                      <a:r>
                        <a:rPr lang="fi-FI" sz="1400" dirty="0" smtClean="0"/>
                        <a:t>cfu</a:t>
                      </a:r>
                      <a:r>
                        <a:rPr lang="fi-FI" sz="1400" baseline="0" dirty="0" smtClean="0"/>
                        <a:t>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kesä</a:t>
                      </a:r>
                      <a:endParaRPr lang="fi-FI" sz="14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Taiwan / talvi, kesä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baseline="0" dirty="0" smtClean="0"/>
                        <a:t>Su 2001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3861048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/>
              <a:t>N = koulujen lukumäärä</a:t>
            </a:r>
          </a:p>
          <a:p>
            <a:r>
              <a:rPr lang="fi-FI" sz="1600" dirty="0" smtClean="0"/>
              <a:t>GM = geometrinen keskiarvo</a:t>
            </a:r>
            <a:endParaRPr lang="fi-FI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4"/>
          <a:stretch/>
        </p:blipFill>
        <p:spPr bwMode="auto">
          <a:xfrm>
            <a:off x="3347864" y="4077072"/>
            <a:ext cx="5616624" cy="244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9027" y="4537498"/>
            <a:ext cx="281883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b="1" dirty="0" smtClean="0"/>
              <a:t>Ilmastovyöhykkeet:</a:t>
            </a:r>
          </a:p>
          <a:p>
            <a:r>
              <a:rPr lang="fi-FI" sz="1600" b="1" dirty="0" smtClean="0">
                <a:solidFill>
                  <a:schemeClr val="accent2">
                    <a:lumMod val="75000"/>
                  </a:schemeClr>
                </a:solidFill>
              </a:rPr>
              <a:t>Kylmä vyöhyke</a:t>
            </a:r>
          </a:p>
          <a:p>
            <a:r>
              <a:rPr lang="fi-FI" sz="1600" b="1" dirty="0" smtClean="0">
                <a:solidFill>
                  <a:srgbClr val="FF66CC"/>
                </a:solidFill>
              </a:rPr>
              <a:t>Viileä vyöhyke (Suomi)</a:t>
            </a:r>
          </a:p>
          <a:p>
            <a:r>
              <a:rPr lang="fi-FI" sz="1600" b="1" dirty="0" smtClean="0">
                <a:solidFill>
                  <a:srgbClr val="159B25"/>
                </a:solidFill>
              </a:rPr>
              <a:t>Lauhkea vyöhyke</a:t>
            </a:r>
          </a:p>
          <a:p>
            <a:r>
              <a:rPr lang="fi-FI" sz="1600" b="1" dirty="0" smtClean="0">
                <a:solidFill>
                  <a:srgbClr val="FFC000"/>
                </a:solidFill>
              </a:rPr>
              <a:t>Lämmin vyöhyke </a:t>
            </a:r>
          </a:p>
          <a:p>
            <a:r>
              <a:rPr lang="fi-FI" sz="1600" b="1" dirty="0" smtClean="0">
                <a:solidFill>
                  <a:srgbClr val="FF9999"/>
                </a:solidFill>
              </a:rPr>
              <a:t>Kuuma vyöhyke </a:t>
            </a:r>
            <a:endParaRPr lang="fi-FI" sz="1600" b="1" dirty="0">
              <a:solidFill>
                <a:srgbClr val="FF9999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36222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7375" cy="1008063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fi-FI" sz="2400" dirty="0" smtClean="0"/>
              <a:t>Elinkykyiset sisäilmamikrobit kodeissa ja kouluissa, </a:t>
            </a:r>
            <a:r>
              <a:rPr lang="fi-FI" sz="2400" dirty="0"/>
              <a:t>lauhkea </a:t>
            </a:r>
            <a:r>
              <a:rPr lang="fi-FI" sz="2400" dirty="0" smtClean="0"/>
              <a:t>ja viileä ilmastovyöhyke</a:t>
            </a:r>
            <a:endParaRPr lang="fi-FI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979183"/>
              </p:ext>
            </p:extLst>
          </p:nvPr>
        </p:nvGraphicFramePr>
        <p:xfrm>
          <a:off x="124990" y="1059635"/>
          <a:ext cx="8892481" cy="574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738"/>
                <a:gridCol w="2357274"/>
                <a:gridCol w="2474611"/>
                <a:gridCol w="1862295"/>
                <a:gridCol w="1603563"/>
              </a:tblGrid>
              <a:tr h="558874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Sienet, </a:t>
                      </a:r>
                    </a:p>
                    <a:p>
                      <a:r>
                        <a:rPr lang="fi-FI" sz="1600" dirty="0" smtClean="0"/>
                        <a:t>keskiarvo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Bakteerit, </a:t>
                      </a:r>
                    </a:p>
                    <a:p>
                      <a:r>
                        <a:rPr lang="fi-FI" sz="1600" dirty="0" smtClean="0"/>
                        <a:t>keskiarvo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Maa / </a:t>
                      </a:r>
                      <a:br>
                        <a:rPr lang="fi-FI" sz="1600" dirty="0" smtClean="0"/>
                      </a:br>
                      <a:r>
                        <a:rPr lang="fi-FI" sz="1600" dirty="0" smtClean="0"/>
                        <a:t>vuoden-aika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tutkimus</a:t>
                      </a:r>
                      <a:endParaRPr lang="fi-FI" sz="1600" dirty="0"/>
                    </a:p>
                  </a:txBody>
                  <a:tcPr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18</a:t>
                      </a:r>
                      <a:endParaRPr lang="fi-FI" sz="1400" i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GM 140 cfu/m</a:t>
                      </a:r>
                      <a:r>
                        <a:rPr lang="fi-FI" sz="14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   </a:t>
                      </a: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(↕</a:t>
                      </a:r>
                      <a:r>
                        <a:rPr lang="fi-FI" sz="11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3-1300)</a:t>
                      </a:r>
                      <a:endParaRPr lang="fi-FI" sz="1400" baseline="300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GM 330 cfu/m</a:t>
                      </a:r>
                      <a:r>
                        <a:rPr lang="fi-FI" sz="14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   </a:t>
                      </a: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(↕</a:t>
                      </a:r>
                      <a:r>
                        <a:rPr lang="fi-FI" sz="11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30-2500)</a:t>
                      </a:r>
                      <a:endParaRPr lang="fi-FI" sz="1400" baseline="300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Suomi / </a:t>
                      </a:r>
                      <a:r>
                        <a:rPr lang="fi-FI" sz="1200" i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talvi-kevät,syksy</a:t>
                      </a:r>
                      <a:endParaRPr lang="fi-FI" sz="1200" i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i="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Reponen 1989</a:t>
                      </a:r>
                    </a:p>
                  </a:txBody>
                  <a:tcPr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496</a:t>
                      </a:r>
                      <a:endParaRPr lang="fi-FI" sz="1400" i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580 cfu/m</a:t>
                      </a:r>
                      <a:r>
                        <a:rPr lang="fi-FI" sz="1400" baseline="30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baseline="300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i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USA / Boston 12kk</a:t>
                      </a:r>
                      <a:endParaRPr lang="fi-FI" sz="1200" i="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i="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Chew</a:t>
                      </a:r>
                      <a:r>
                        <a:rPr lang="fi-FI" sz="1200" i="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2003</a:t>
                      </a:r>
                    </a:p>
                  </a:txBody>
                  <a:tcPr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10 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51 cfu/m</a:t>
                      </a:r>
                      <a:r>
                        <a:rPr lang="fi-FI" sz="1400" baseline="30000" dirty="0" smtClean="0"/>
                        <a:t>3 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3-193)</a:t>
                      </a:r>
                      <a:endParaRPr lang="fi-FI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519 cfu/m</a:t>
                      </a:r>
                      <a:r>
                        <a:rPr lang="fi-FI" sz="1400" baseline="30000" dirty="0" smtClean="0"/>
                        <a:t>3 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47-1429)</a:t>
                      </a:r>
                      <a:endParaRPr lang="fi-FI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Tanska / </a:t>
                      </a:r>
                      <a:r>
                        <a:rPr lang="fi-FI" sz="1200" baseline="0" dirty="0" smtClean="0"/>
                        <a:t>kevät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Thorstensen</a:t>
                      </a:r>
                      <a:r>
                        <a:rPr lang="fi-FI" sz="1200" baseline="0" dirty="0" smtClean="0"/>
                        <a:t> 1990</a:t>
                      </a:r>
                    </a:p>
                  </a:txBody>
                  <a:tcPr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10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100 cfu/m</a:t>
                      </a:r>
                      <a:r>
                        <a:rPr lang="fi-FI" sz="1400" baseline="30000" dirty="0" smtClean="0"/>
                        <a:t>3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2-1000)</a:t>
                      </a:r>
                      <a:endParaRPr lang="fi-FI" sz="14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Ranska (Pariisi)/</a:t>
                      </a:r>
                      <a:r>
                        <a:rPr lang="fi-FI" sz="1200" baseline="0" dirty="0" smtClean="0"/>
                        <a:t>12kk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Mouilleseaux</a:t>
                      </a:r>
                      <a:r>
                        <a:rPr lang="fi-FI" sz="1200" dirty="0" smtClean="0"/>
                        <a:t> </a:t>
                      </a:r>
                      <a:r>
                        <a:rPr lang="fi-FI" sz="1200" i="0" baseline="0" dirty="0" smtClean="0"/>
                        <a:t>19</a:t>
                      </a:r>
                      <a:r>
                        <a:rPr lang="fi-FI" sz="1200" i="0" dirty="0" smtClean="0"/>
                        <a:t>93</a:t>
                      </a:r>
                      <a:endParaRPr lang="fi-FI" sz="1200" i="0" dirty="0"/>
                    </a:p>
                  </a:txBody>
                  <a:tcPr/>
                </a:tc>
              </a:tr>
              <a:tr h="573581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4-5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1) 130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16-531)</a:t>
                      </a:r>
                      <a:endParaRPr lang="fi-FI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2) 352 cfu/m</a:t>
                      </a:r>
                      <a:r>
                        <a:rPr lang="fi-FI" sz="1400" baseline="30000" dirty="0" smtClean="0"/>
                        <a:t>3  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17-4134)</a:t>
                      </a:r>
                      <a:endParaRPr lang="fi-FI" sz="14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100" baseline="0" dirty="0" smtClean="0"/>
                        <a:t>USA </a:t>
                      </a:r>
                      <a:br>
                        <a:rPr lang="fi-FI" sz="1100" baseline="0" dirty="0" smtClean="0"/>
                      </a:br>
                      <a:r>
                        <a:rPr lang="fi-FI" sz="1100" baseline="0" dirty="0" smtClean="0"/>
                        <a:t>(1: Washington, </a:t>
                      </a:r>
                      <a:br>
                        <a:rPr lang="fi-FI" sz="1100" baseline="0" dirty="0" smtClean="0"/>
                      </a:br>
                      <a:r>
                        <a:rPr lang="fi-FI" sz="1100" baseline="0" dirty="0" smtClean="0"/>
                        <a:t>2: New Mexico) / ? </a:t>
                      </a:r>
                      <a:endParaRPr lang="fi-FI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Levetin</a:t>
                      </a:r>
                      <a:r>
                        <a:rPr lang="fi-FI" sz="1200" dirty="0" smtClean="0"/>
                        <a:t> 1995</a:t>
                      </a:r>
                      <a:endParaRPr lang="fi-FI" sz="1200" dirty="0"/>
                    </a:p>
                  </a:txBody>
                  <a:tcPr anchor="ctr"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7 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&lt; 30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Norja / talvi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Dotterud</a:t>
                      </a:r>
                      <a:r>
                        <a:rPr lang="fi-FI" sz="1200" dirty="0" smtClean="0"/>
                        <a:t> 1995</a:t>
                      </a:r>
                      <a:endParaRPr lang="fi-FI" sz="1200" dirty="0"/>
                    </a:p>
                  </a:txBody>
                  <a:tcPr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38 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500 cfu/m</a:t>
                      </a:r>
                      <a:r>
                        <a:rPr lang="fi-FI" sz="1400" baseline="30000" dirty="0" smtClean="0"/>
                        <a:t>3 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nd-4500)</a:t>
                      </a:r>
                      <a:r>
                        <a:rPr lang="fi-FI" sz="1400" baseline="300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900 cfu/m</a:t>
                      </a:r>
                      <a:r>
                        <a:rPr lang="fi-FI" sz="1400" baseline="300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Ruotsi / kevät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Smedje</a:t>
                      </a:r>
                      <a:r>
                        <a:rPr lang="fi-FI" sz="1200" i="1" baseline="0" dirty="0" smtClean="0"/>
                        <a:t> </a:t>
                      </a:r>
                      <a:r>
                        <a:rPr lang="fi-FI" sz="1200" baseline="0" dirty="0" smtClean="0"/>
                        <a:t>1997</a:t>
                      </a:r>
                      <a:endParaRPr lang="fi-FI" sz="1200" dirty="0"/>
                    </a:p>
                  </a:txBody>
                  <a:tcPr/>
                </a:tc>
              </a:tr>
              <a:tr h="441216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39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GM 323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GM 226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Kanada / </a:t>
                      </a:r>
                      <a:r>
                        <a:rPr lang="fi-FI" sz="1200" baseline="0" dirty="0" smtClean="0"/>
                        <a:t>syksy, talvi, kevät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Bartlett</a:t>
                      </a:r>
                      <a:r>
                        <a:rPr lang="fi-FI" sz="1200" dirty="0" smtClean="0"/>
                        <a:t> 1999</a:t>
                      </a:r>
                      <a:endParaRPr lang="fi-FI" sz="1200" dirty="0"/>
                    </a:p>
                  </a:txBody>
                  <a:tcPr anchor="ctr"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 1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460-811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577-946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USA (Illinois) / helmikuu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Scheff</a:t>
                      </a:r>
                      <a:r>
                        <a:rPr lang="fi-FI" sz="1200" dirty="0" smtClean="0"/>
                        <a:t> 2000</a:t>
                      </a:r>
                      <a:endParaRPr lang="fi-FI" sz="1200" dirty="0"/>
                    </a:p>
                  </a:txBody>
                  <a:tcPr anchor="ctr"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 39 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GM 200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30-4500)</a:t>
                      </a:r>
                      <a:r>
                        <a:rPr lang="fi-FI" sz="1400" baseline="30000" dirty="0" smtClean="0"/>
                        <a:t>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360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dirty="0" smtClean="0"/>
                        <a:t> 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50-18000)</a:t>
                      </a:r>
                      <a:r>
                        <a:rPr lang="fi-FI" sz="1400" baseline="30000" dirty="0" smtClean="0"/>
                        <a:t>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Ruotsi / talvi -kevät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050" dirty="0" err="1" smtClean="0"/>
                        <a:t>Smedje</a:t>
                      </a:r>
                      <a:r>
                        <a:rPr lang="fi-FI" sz="1050" dirty="0" smtClean="0"/>
                        <a:t> &amp; </a:t>
                      </a:r>
                      <a:r>
                        <a:rPr lang="fi-FI" sz="1050" dirty="0" err="1" smtClean="0"/>
                        <a:t>Norbäck</a:t>
                      </a:r>
                      <a:r>
                        <a:rPr lang="fi-FI" sz="1050" baseline="0" dirty="0" smtClean="0"/>
                        <a:t> -01</a:t>
                      </a:r>
                      <a:endParaRPr lang="fi-FI" sz="1050" dirty="0"/>
                    </a:p>
                  </a:txBody>
                  <a:tcPr anchor="ctr"/>
                </a:tc>
              </a:tr>
              <a:tr h="294144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GM 42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5-95)</a:t>
                      </a:r>
                      <a:r>
                        <a:rPr lang="fi-FI" sz="1400" baseline="30000" dirty="0" smtClean="0"/>
                        <a:t>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256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dirty="0" smtClean="0"/>
                        <a:t> 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10-4400)</a:t>
                      </a:r>
                      <a:r>
                        <a:rPr lang="fi-FI" sz="1400" baseline="30000" dirty="0" smtClean="0"/>
                        <a:t> </a:t>
                      </a:r>
                      <a:r>
                        <a:rPr lang="fi-FI" sz="1400" baseline="0" dirty="0" smtClean="0"/>
                        <a:t> </a:t>
                      </a:r>
                      <a:endParaRPr lang="fi-FI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talvi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Lappalainen 2001</a:t>
                      </a:r>
                      <a:endParaRPr lang="fi-FI" sz="1200" dirty="0"/>
                    </a:p>
                  </a:txBody>
                  <a:tcPr/>
                </a:tc>
              </a:tr>
              <a:tr h="617703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8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60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(↕nd-550)</a:t>
                      </a:r>
                      <a:r>
                        <a:rPr lang="fi-FI" sz="1400" baseline="30000" dirty="0" smtClean="0"/>
                        <a:t> </a:t>
                      </a:r>
                      <a:endParaRPr lang="fi-FI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18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903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nd-5900)</a:t>
                      </a:r>
                      <a:r>
                        <a:rPr lang="fi-FI" sz="1400" baseline="30000" dirty="0" smtClean="0"/>
                        <a:t> </a:t>
                      </a:r>
                      <a:endParaRPr lang="fi-FI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432 cfu/m</a:t>
                      </a:r>
                      <a:r>
                        <a:rPr lang="fi-FI" sz="1400" baseline="30000" dirty="0" smtClean="0"/>
                        <a:t>3  </a:t>
                      </a:r>
                      <a:r>
                        <a:rPr lang="fi-FI" sz="1400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kevät</a:t>
                      </a:r>
                    </a:p>
                    <a:p>
                      <a:r>
                        <a:rPr lang="fi-FI" sz="1200" dirty="0" smtClean="0"/>
                        <a:t>(vertailukoulujen keskiarvot ja </a:t>
                      </a:r>
                      <a:r>
                        <a:rPr lang="fi-FI" sz="1200" dirty="0" err="1" smtClean="0"/>
                        <a:t>GM:t</a:t>
                      </a:r>
                      <a:r>
                        <a:rPr lang="fi-FI" sz="1200" dirty="0" smtClean="0"/>
                        <a:t>)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Meklin</a:t>
                      </a:r>
                      <a:r>
                        <a:rPr lang="fi-FI" sz="1200" dirty="0" smtClean="0"/>
                        <a:t> 2002</a:t>
                      </a:r>
                      <a:endParaRPr lang="fi-FI" sz="1200" dirty="0"/>
                    </a:p>
                  </a:txBody>
                  <a:tcPr/>
                </a:tc>
              </a:tr>
              <a:tr h="705946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4-18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 </a:t>
                      </a:r>
                      <a:r>
                        <a:rPr lang="fi-FI" sz="1400" dirty="0" smtClean="0"/>
                        <a:t>(↕2-204)</a:t>
                      </a:r>
                      <a:r>
                        <a:rPr lang="fi-FI" sz="1400" baseline="30000" dirty="0" smtClean="0"/>
                        <a:t> </a:t>
                      </a:r>
                      <a:endParaRPr lang="fi-FI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239-1336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(↕2-6650)</a:t>
                      </a:r>
                      <a:r>
                        <a:rPr lang="fi-FI" sz="1400" baseline="30000" dirty="0" smtClean="0"/>
                        <a:t> </a:t>
                      </a:r>
                      <a:endParaRPr lang="fi-FI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talvi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smtClean="0"/>
                        <a:t>(vertailukoulun</a:t>
                      </a:r>
                      <a:r>
                        <a:rPr lang="fi-FI" sz="1200" baseline="0" dirty="0" smtClean="0"/>
                        <a:t> </a:t>
                      </a:r>
                      <a:r>
                        <a:rPr lang="fi-FI" sz="1200" baseline="0" dirty="0" err="1" smtClean="0"/>
                        <a:t>GM:t</a:t>
                      </a:r>
                      <a:r>
                        <a:rPr lang="fi-FI" sz="1200" baseline="0" dirty="0" smtClean="0"/>
                        <a:t>)</a:t>
                      </a:r>
                      <a:r>
                        <a:rPr lang="fi-FI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smtClean="0"/>
                        <a:t>(n= 246)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Lignell</a:t>
                      </a:r>
                      <a:r>
                        <a:rPr lang="fi-FI" sz="1200" dirty="0" smtClean="0"/>
                        <a:t> 2007</a:t>
                      </a:r>
                      <a:endParaRPr lang="fi-FI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512" y="6497338"/>
            <a:ext cx="24769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dirty="0" smtClean="0"/>
              <a:t>GM = geometrinen keskiarvo</a:t>
            </a:r>
            <a:endParaRPr lang="fi-FI" sz="140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01031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91" y="250380"/>
            <a:ext cx="8064896" cy="1008063"/>
          </a:xfrm>
        </p:spPr>
        <p:txBody>
          <a:bodyPr/>
          <a:lstStyle/>
          <a:p>
            <a:r>
              <a:rPr lang="fi-FI" sz="2800" dirty="0" smtClean="0"/>
              <a:t>Ilmanvaihdon vaikutus koulujen</a:t>
            </a:r>
            <a:r>
              <a:rPr lang="fi-FI" sz="2800" dirty="0"/>
              <a:t> </a:t>
            </a:r>
            <a:r>
              <a:rPr lang="fi-FI" sz="2800" dirty="0" smtClean="0"/>
              <a:t>sisäilman mikrobipitoisuuksiin</a:t>
            </a:r>
            <a:endParaRPr lang="fi-FI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2352" y="1340768"/>
            <a:ext cx="856895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/>
              <a:t>Ruotsissa 39 koulua,</a:t>
            </a:r>
            <a:r>
              <a:rPr lang="fi-FI" b="1" dirty="0" smtClean="0"/>
              <a:t> </a:t>
            </a:r>
            <a:r>
              <a:rPr lang="fi-FI" dirty="0" err="1" smtClean="0"/>
              <a:t>Wålinder</a:t>
            </a:r>
            <a:r>
              <a:rPr lang="fi-FI" dirty="0" smtClean="0"/>
              <a:t> </a:t>
            </a:r>
            <a:r>
              <a:rPr lang="fi-FI" i="1" dirty="0" smtClean="0"/>
              <a:t>et al. </a:t>
            </a:r>
            <a:r>
              <a:rPr lang="fi-FI" dirty="0" smtClean="0"/>
              <a:t>1997 </a:t>
            </a:r>
            <a:endParaRPr lang="fi-FI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1520" y="4232121"/>
            <a:ext cx="8568952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200" b="1" dirty="0" smtClean="0">
                <a:sym typeface="Wingdings" panose="05000000000000000000" pitchFamily="2" charset="2"/>
              </a:rPr>
              <a:t> Tehokas ilmanvaihto voi puolittaa sisäilman mikrobimäärät!</a:t>
            </a:r>
            <a:endParaRPr lang="fi-FI" sz="2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5333"/>
            <a:ext cx="7598374" cy="179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6256" y="6259379"/>
            <a:ext cx="10534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 smtClean="0"/>
              <a:t>Kuvat: </a:t>
            </a:r>
            <a:r>
              <a:rPr lang="fi-FI" sz="1050" dirty="0" err="1" smtClean="0"/>
              <a:t>Profil.fi</a:t>
            </a:r>
            <a:endParaRPr lang="fi-FI" sz="1050" dirty="0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770744"/>
              </p:ext>
            </p:extLst>
          </p:nvPr>
        </p:nvGraphicFramePr>
        <p:xfrm>
          <a:off x="306291" y="1835764"/>
          <a:ext cx="8568952" cy="2139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Elinkykyisten mikrobien pitoisuudet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Keskiarvo cfu/m</a:t>
                      </a:r>
                      <a:r>
                        <a:rPr lang="fi-FI" sz="1800" baseline="30000" dirty="0" smtClean="0"/>
                        <a:t>3</a:t>
                      </a:r>
                      <a:endParaRPr lang="fi-FI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b="1" dirty="0" smtClean="0"/>
                        <a:t>1 koulu,</a:t>
                      </a:r>
                      <a:r>
                        <a:rPr lang="fi-FI" sz="1800" b="1" baseline="0" dirty="0" smtClean="0"/>
                        <a:t> jossa </a:t>
                      </a:r>
                      <a:r>
                        <a:rPr lang="fi-FI" sz="1800" baseline="0" dirty="0" smtClean="0"/>
                        <a:t>painovoimainen</a:t>
                      </a:r>
                      <a:r>
                        <a:rPr lang="fi-FI" sz="1800" b="1" baseline="0" dirty="0" smtClean="0"/>
                        <a:t> ilmanvaihto (n=4)</a:t>
                      </a:r>
                      <a:endParaRPr lang="fi-FI" sz="1800" dirty="0" smtClean="0"/>
                    </a:p>
                    <a:p>
                      <a:r>
                        <a:rPr lang="fi-FI" sz="1800" dirty="0" smtClean="0"/>
                        <a:t>0.6 </a:t>
                      </a:r>
                      <a:r>
                        <a:rPr lang="fi-FI" sz="1800" dirty="0" err="1" smtClean="0"/>
                        <a:t>ac/h</a:t>
                      </a:r>
                      <a:endParaRPr lang="fi-FI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1 koulu, jossa koneellinen tulo-</a:t>
                      </a:r>
                      <a:r>
                        <a:rPr lang="fi-FI" sz="1800" baseline="0" dirty="0" smtClean="0"/>
                        <a:t> ja poistoilma</a:t>
                      </a:r>
                      <a:r>
                        <a:rPr lang="fi-FI" sz="1800" dirty="0" smtClean="0"/>
                        <a:t> </a:t>
                      </a:r>
                      <a:r>
                        <a:rPr lang="fi-FI" sz="1800" b="1" baseline="0" dirty="0" smtClean="0"/>
                        <a:t>(n=4)  </a:t>
                      </a:r>
                      <a:r>
                        <a:rPr lang="fi-FI" sz="1800" dirty="0" smtClean="0"/>
                        <a:t>5.2 </a:t>
                      </a:r>
                      <a:r>
                        <a:rPr lang="fi-FI" sz="1800" dirty="0" err="1" smtClean="0"/>
                        <a:t>ac/h</a:t>
                      </a:r>
                      <a:endParaRPr lang="fi-FI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39 koulun mittaustulokset 1993-1995</a:t>
                      </a:r>
                      <a:r>
                        <a:rPr lang="fi-FI" sz="1800" baseline="0" dirty="0" smtClean="0"/>
                        <a:t> </a:t>
                      </a:r>
                      <a:r>
                        <a:rPr lang="fi-FI" sz="1800" dirty="0" smtClean="0"/>
                        <a:t>(n=199)</a:t>
                      </a:r>
                      <a:endParaRPr lang="fi-FI" sz="1800" dirty="0"/>
                    </a:p>
                  </a:txBody>
                  <a:tcPr/>
                </a:tc>
              </a:tr>
              <a:tr h="451580">
                <a:tc>
                  <a:txBody>
                    <a:bodyPr/>
                    <a:lstStyle/>
                    <a:p>
                      <a:r>
                        <a:rPr lang="fi-FI" sz="1800" dirty="0" smtClean="0"/>
                        <a:t>Sienet</a:t>
                      </a:r>
                      <a:endParaRPr lang="fi-FI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580 (↕ 60-1500)</a:t>
                      </a:r>
                      <a:endParaRPr lang="fi-FI" sz="18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250 (↕ 100-600)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310 (↕ 50-4500)</a:t>
                      </a:r>
                    </a:p>
                  </a:txBody>
                  <a:tcPr anchor="ctr"/>
                </a:tc>
              </a:tr>
              <a:tr h="4991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Bakteerit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1500 (↕ 110-3600)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870 (↕ 80-1400)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dirty="0" smtClean="0"/>
                        <a:t>730 (↕ 70-18000)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5028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2200" dirty="0" smtClean="0"/>
              <a:t>Vaurio- ja vertailukoulun </a:t>
            </a:r>
            <a:r>
              <a:rPr lang="fi-FI" sz="2200" dirty="0" smtClean="0"/>
              <a:t>viiden </a:t>
            </a:r>
            <a:r>
              <a:rPr lang="fi-FI" sz="2200" dirty="0"/>
              <a:t>vuoden </a:t>
            </a:r>
            <a:r>
              <a:rPr lang="fi-FI" sz="2200" dirty="0" smtClean="0"/>
              <a:t>seurantatutkimus ja korjauksen vaikutukset sisäilmamikrobeihin                        </a:t>
            </a:r>
            <a:r>
              <a:rPr lang="fi-FI" sz="1800" dirty="0" smtClean="0"/>
              <a:t>Lignell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2007</a:t>
            </a:r>
            <a:endParaRPr lang="fi-FI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23630" r="48569" b="41332"/>
          <a:stretch/>
        </p:blipFill>
        <p:spPr bwMode="auto">
          <a:xfrm>
            <a:off x="74507" y="2025384"/>
            <a:ext cx="41544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02" t="23083" r="16146" b="40417"/>
          <a:stretch/>
        </p:blipFill>
        <p:spPr bwMode="auto">
          <a:xfrm>
            <a:off x="4499992" y="1968379"/>
            <a:ext cx="4437509" cy="40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788896" y="2828950"/>
            <a:ext cx="860317" cy="213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/>
          <p:cNvSpPr/>
          <p:nvPr/>
        </p:nvSpPr>
        <p:spPr>
          <a:xfrm>
            <a:off x="6521731" y="2647429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27088" y="1629825"/>
            <a:ext cx="6901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accent3"/>
                </a:solidFill>
              </a:rPr>
              <a:t>Elinkykyiset sienet	</a:t>
            </a:r>
            <a:r>
              <a:rPr lang="fi-FI" sz="1600" b="1" dirty="0" smtClean="0">
                <a:solidFill>
                  <a:srgbClr val="00B0F0"/>
                </a:solidFill>
              </a:rPr>
              <a:t>	    		</a:t>
            </a:r>
            <a:r>
              <a:rPr lang="fi-FI" sz="1600" b="1" dirty="0" smtClean="0">
                <a:solidFill>
                  <a:schemeClr val="accent3"/>
                </a:solidFill>
              </a:rPr>
              <a:t>Elinkykyiset bakteerit</a:t>
            </a:r>
            <a:endParaRPr lang="fi-FI" sz="1600" b="1" dirty="0">
              <a:solidFill>
                <a:schemeClr val="accent3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43808" y="3087275"/>
            <a:ext cx="716931" cy="4260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7596832" y="2683433"/>
            <a:ext cx="72008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613375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175537"/>
            <a:ext cx="7489824" cy="107950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fi-FI" sz="2400" dirty="0" smtClean="0"/>
              <a:t>Runko- </a:t>
            </a:r>
            <a:r>
              <a:rPr lang="fi-FI" sz="2400" dirty="0"/>
              <a:t>ja </a:t>
            </a:r>
            <a:r>
              <a:rPr lang="fi-FI" sz="2400" dirty="0" smtClean="0"/>
              <a:t>rakennusmateriaalien vaikutus koulujen sisäilman sienipitoisuuksiin</a:t>
            </a:r>
            <a:endParaRPr lang="fi-FI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827088" y="1412876"/>
            <a:ext cx="8218488" cy="2952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000" b="1" dirty="0" smtClean="0"/>
              <a:t>Kanadassa tutkittiin 631 koulua</a:t>
            </a:r>
            <a:r>
              <a:rPr lang="fi-FI" sz="2000" dirty="0" smtClean="0"/>
              <a:t>,</a:t>
            </a:r>
            <a:r>
              <a:rPr lang="fi-FI" sz="2000" b="1" dirty="0" smtClean="0"/>
              <a:t> </a:t>
            </a:r>
            <a:r>
              <a:rPr lang="fi-FI" sz="2000" dirty="0" err="1" smtClean="0"/>
              <a:t>Rand</a:t>
            </a:r>
            <a:r>
              <a:rPr lang="fi-FI" sz="2000" dirty="0" smtClean="0"/>
              <a:t> </a:t>
            </a:r>
            <a:r>
              <a:rPr lang="fi-FI" sz="2000" i="1" dirty="0" smtClean="0"/>
              <a:t>et al. </a:t>
            </a:r>
            <a:r>
              <a:rPr lang="fi-FI" sz="2000" dirty="0" smtClean="0"/>
              <a:t>1999</a:t>
            </a:r>
          </a:p>
          <a:p>
            <a:r>
              <a:rPr lang="fi-FI" sz="2000" dirty="0" smtClean="0"/>
              <a:t>Puurunkoiset koulut</a:t>
            </a:r>
            <a:r>
              <a:rPr lang="fi-FI" sz="2000" dirty="0"/>
              <a:t> </a:t>
            </a:r>
            <a:r>
              <a:rPr lang="fi-FI" sz="2000" dirty="0" smtClean="0"/>
              <a:t>		(keskiarvo) 	80-280 cfu/m</a:t>
            </a:r>
            <a:r>
              <a:rPr lang="fi-FI" sz="2000" baseline="30000" dirty="0" smtClean="0"/>
              <a:t>3</a:t>
            </a:r>
            <a:endParaRPr lang="fi-FI" sz="2000" dirty="0" smtClean="0"/>
          </a:p>
          <a:p>
            <a:r>
              <a:rPr lang="fi-FI" sz="2000" dirty="0" smtClean="0"/>
              <a:t>Muuratut koulut				50-200 </a:t>
            </a:r>
            <a:r>
              <a:rPr lang="fi-FI" sz="2000" dirty="0"/>
              <a:t>cfu/m</a:t>
            </a:r>
            <a:r>
              <a:rPr lang="fi-FI" sz="2000" baseline="30000" dirty="0"/>
              <a:t>3</a:t>
            </a:r>
            <a:endParaRPr lang="fi-FI" sz="2000" dirty="0" smtClean="0"/>
          </a:p>
          <a:p>
            <a:r>
              <a:rPr lang="fi-FI" sz="2000" dirty="0" smtClean="0"/>
              <a:t>Teräsrunkoiset koulut			</a:t>
            </a:r>
            <a:r>
              <a:rPr lang="fi-FI" sz="2000" dirty="0" smtClean="0"/>
              <a:t>	10-50  </a:t>
            </a:r>
            <a:r>
              <a:rPr lang="fi-FI" sz="2000" dirty="0" smtClean="0"/>
              <a:t>cfu/m</a:t>
            </a:r>
            <a:r>
              <a:rPr lang="fi-FI" sz="2000" baseline="30000" dirty="0" smtClean="0"/>
              <a:t>3</a:t>
            </a:r>
            <a:endParaRPr lang="fi-FI" sz="2000" dirty="0" smtClean="0"/>
          </a:p>
          <a:p>
            <a:r>
              <a:rPr lang="fi-FI" sz="2000" dirty="0" smtClean="0"/>
              <a:t>Jokin muu runkorakenne			20-120 cfu/m</a:t>
            </a:r>
            <a:r>
              <a:rPr lang="fi-FI" sz="2000" baseline="30000" dirty="0" smtClean="0"/>
              <a:t>3</a:t>
            </a:r>
            <a:endParaRPr lang="fi-FI" sz="2000" baseline="30000" dirty="0"/>
          </a:p>
          <a:p>
            <a:pPr marL="0" indent="0">
              <a:buNone/>
            </a:pPr>
            <a:r>
              <a:rPr lang="fi-FI" sz="2000" b="1" dirty="0" smtClean="0"/>
              <a:t>ja Suomessa 32 koulua</a:t>
            </a:r>
            <a:r>
              <a:rPr lang="fi-FI" sz="2000" dirty="0" smtClean="0"/>
              <a:t>, </a:t>
            </a:r>
            <a:r>
              <a:rPr lang="fi-FI" sz="2000" dirty="0" err="1" smtClean="0"/>
              <a:t>Meklin</a:t>
            </a:r>
            <a:r>
              <a:rPr lang="fi-FI" sz="2000" dirty="0" smtClean="0"/>
              <a:t> </a:t>
            </a:r>
            <a:r>
              <a:rPr lang="fi-FI" sz="2000" i="1" dirty="0" smtClean="0"/>
              <a:t>et al. </a:t>
            </a:r>
            <a:r>
              <a:rPr lang="fi-FI" sz="2000" dirty="0" smtClean="0"/>
              <a:t>2002</a:t>
            </a:r>
          </a:p>
          <a:p>
            <a:r>
              <a:rPr lang="fi-FI" sz="2000" dirty="0" smtClean="0"/>
              <a:t>Puurunkoiset  (vertailukoulut, keskiarvo)         92 cfu/m</a:t>
            </a:r>
            <a:r>
              <a:rPr lang="fi-FI" sz="2000" baseline="30000" dirty="0" smtClean="0"/>
              <a:t>3 </a:t>
            </a:r>
            <a:r>
              <a:rPr lang="fi-FI" sz="2000" dirty="0"/>
              <a:t>(↕</a:t>
            </a:r>
            <a:r>
              <a:rPr lang="fi-FI" sz="1600" dirty="0"/>
              <a:t> </a:t>
            </a:r>
            <a:r>
              <a:rPr lang="fi-FI" sz="2000" dirty="0" smtClean="0"/>
              <a:t>12-550</a:t>
            </a:r>
            <a:r>
              <a:rPr lang="fi-FI" sz="2000" dirty="0"/>
              <a:t>)</a:t>
            </a:r>
            <a:endParaRPr lang="fi-FI" sz="2000" dirty="0" smtClean="0"/>
          </a:p>
          <a:p>
            <a:r>
              <a:rPr lang="fi-FI" sz="2000" dirty="0" smtClean="0"/>
              <a:t>Betoni/tiilirunkoiset koulu                                 40 cfu/m</a:t>
            </a:r>
            <a:r>
              <a:rPr lang="fi-FI" sz="2000" baseline="30000" dirty="0" smtClean="0"/>
              <a:t>3 </a:t>
            </a:r>
            <a:r>
              <a:rPr lang="fi-FI" sz="2000" dirty="0"/>
              <a:t>(↕</a:t>
            </a:r>
            <a:r>
              <a:rPr lang="fi-FI" sz="1600" dirty="0"/>
              <a:t> </a:t>
            </a:r>
            <a:r>
              <a:rPr lang="fi-FI" sz="2000" dirty="0" smtClean="0"/>
              <a:t>nd-510</a:t>
            </a:r>
            <a:r>
              <a:rPr lang="fi-FI" sz="2000" dirty="0"/>
              <a:t>)</a:t>
            </a:r>
            <a:endParaRPr lang="fi-FI" sz="2000" baseline="30000" dirty="0" smtClean="0"/>
          </a:p>
          <a:p>
            <a:pPr marL="0" indent="0">
              <a:buNone/>
            </a:pPr>
            <a:endParaRPr lang="fi-FI" sz="20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2000" baseline="30000" dirty="0"/>
          </a:p>
          <a:p>
            <a:endParaRPr lang="fi-FI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3" y="4263479"/>
            <a:ext cx="8829916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200" b="1" dirty="0" smtClean="0">
                <a:sym typeface="Wingdings" panose="05000000000000000000" pitchFamily="2" charset="2"/>
              </a:rPr>
              <a:t> Puurakenteisissa kouluissa on korkeammat sienipitoisuudet!</a:t>
            </a:r>
            <a:endParaRPr lang="fi-FI" sz="2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4644"/>
          <a:stretch/>
        </p:blipFill>
        <p:spPr bwMode="auto">
          <a:xfrm>
            <a:off x="179512" y="4845496"/>
            <a:ext cx="2620146" cy="175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60" y="4868678"/>
            <a:ext cx="1734989" cy="175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9707" y="6536377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 smtClean="0"/>
              <a:t>Kuvat:peda.net/kuopio</a:t>
            </a:r>
            <a:endParaRPr lang="fi-FI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6" b="10499"/>
          <a:stretch/>
        </p:blipFill>
        <p:spPr bwMode="auto">
          <a:xfrm>
            <a:off x="4647160" y="4868678"/>
            <a:ext cx="2091384" cy="174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/>
          <a:stretch/>
        </p:blipFill>
        <p:spPr bwMode="auto">
          <a:xfrm>
            <a:off x="6807400" y="4868678"/>
            <a:ext cx="2202029" cy="17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6467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smtClean="0"/>
              <a:t>Lattioilla olevien mattojen vaikutus sisäilman mikrobipitoisuuksiin</a:t>
            </a:r>
            <a:endParaRPr lang="fi-F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8676" y="1412876"/>
            <a:ext cx="7786688" cy="288131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i-FI" sz="2400" b="1" dirty="0" smtClean="0"/>
              <a:t>Matot lattioilla </a:t>
            </a:r>
            <a:r>
              <a:rPr lang="fi-FI" sz="2200" dirty="0" smtClean="0"/>
              <a:t>(koulut ja päiväkodit / Tanska</a:t>
            </a:r>
            <a:r>
              <a:rPr lang="fi-FI" sz="2200" dirty="0"/>
              <a:t>) </a:t>
            </a:r>
            <a:endParaRPr lang="fi-FI" sz="2200" dirty="0" smtClean="0"/>
          </a:p>
          <a:p>
            <a:pPr>
              <a:lnSpc>
                <a:spcPct val="100000"/>
              </a:lnSpc>
            </a:pPr>
            <a:r>
              <a:rPr lang="fi-FI" sz="2200" dirty="0" smtClean="0"/>
              <a:t>Sienten keskipitoisuus</a:t>
            </a:r>
          </a:p>
          <a:p>
            <a:pPr lvl="1">
              <a:lnSpc>
                <a:spcPct val="100000"/>
              </a:lnSpc>
            </a:pPr>
            <a:r>
              <a:rPr lang="fi-FI" sz="2000" dirty="0" smtClean="0"/>
              <a:t>ilman mattoja </a:t>
            </a:r>
            <a:r>
              <a:rPr lang="fi-FI" sz="2000" dirty="0"/>
              <a:t>~</a:t>
            </a:r>
            <a:r>
              <a:rPr lang="fi-FI" sz="2000" dirty="0" smtClean="0"/>
              <a:t> 155 cfu/m</a:t>
            </a:r>
            <a:r>
              <a:rPr lang="fi-FI" sz="2000" baseline="30000" dirty="0" smtClean="0"/>
              <a:t>3 </a:t>
            </a:r>
            <a:r>
              <a:rPr lang="fi-FI" sz="2000" dirty="0" smtClean="0"/>
              <a:t>(↕</a:t>
            </a:r>
            <a:r>
              <a:rPr lang="fi-FI" sz="2000" dirty="0"/>
              <a:t>36-309 </a:t>
            </a:r>
            <a:r>
              <a:rPr lang="fi-FI" sz="2000" dirty="0" smtClean="0"/>
              <a:t>cfu/m</a:t>
            </a:r>
            <a:r>
              <a:rPr lang="fi-FI" sz="2000" baseline="30000" dirty="0" smtClean="0"/>
              <a:t>3</a:t>
            </a:r>
            <a:r>
              <a:rPr lang="fi-FI" sz="2000" dirty="0" smtClean="0"/>
              <a:t>)</a:t>
            </a:r>
          </a:p>
          <a:p>
            <a:pPr lvl="1">
              <a:lnSpc>
                <a:spcPct val="100000"/>
              </a:lnSpc>
            </a:pPr>
            <a:r>
              <a:rPr lang="fi-FI" sz="2000" dirty="0" smtClean="0"/>
              <a:t>matot lattioilla </a:t>
            </a:r>
            <a:r>
              <a:rPr lang="fi-FI" sz="2000" dirty="0"/>
              <a:t>~ </a:t>
            </a:r>
            <a:r>
              <a:rPr lang="fi-FI" sz="2000" dirty="0" smtClean="0"/>
              <a:t>291 </a:t>
            </a:r>
            <a:r>
              <a:rPr lang="fi-FI" sz="2000" dirty="0"/>
              <a:t>cfu/m</a:t>
            </a:r>
            <a:r>
              <a:rPr lang="fi-FI" sz="2000" baseline="30000" dirty="0"/>
              <a:t>3 </a:t>
            </a:r>
            <a:r>
              <a:rPr lang="fi-FI" sz="2000" dirty="0" smtClean="0"/>
              <a:t>(↕12-2000 </a:t>
            </a:r>
            <a:r>
              <a:rPr lang="fi-FI" sz="2000" dirty="0"/>
              <a:t>cfu/m</a:t>
            </a:r>
            <a:r>
              <a:rPr lang="fi-FI" sz="2000" baseline="30000" dirty="0"/>
              <a:t>3</a:t>
            </a:r>
            <a:r>
              <a:rPr lang="fi-FI" sz="2000" dirty="0"/>
              <a:t>)</a:t>
            </a:r>
          </a:p>
          <a:p>
            <a:pPr>
              <a:lnSpc>
                <a:spcPct val="100000"/>
              </a:lnSpc>
            </a:pPr>
            <a:r>
              <a:rPr lang="fi-FI" sz="2200" dirty="0" smtClean="0"/>
              <a:t>Bakteerien </a:t>
            </a:r>
            <a:r>
              <a:rPr lang="fi-FI" sz="2200" dirty="0"/>
              <a:t>keskipitoisuus</a:t>
            </a:r>
          </a:p>
          <a:p>
            <a:pPr lvl="1">
              <a:lnSpc>
                <a:spcPct val="100000"/>
              </a:lnSpc>
            </a:pPr>
            <a:r>
              <a:rPr lang="fi-FI" sz="2000" dirty="0" smtClean="0"/>
              <a:t>ilman </a:t>
            </a:r>
            <a:r>
              <a:rPr lang="fi-FI" sz="2000" dirty="0"/>
              <a:t>mattoja ~ 840 cfu/m</a:t>
            </a:r>
            <a:r>
              <a:rPr lang="fi-FI" sz="2000" baseline="30000" dirty="0"/>
              <a:t>3 </a:t>
            </a:r>
            <a:r>
              <a:rPr lang="fi-FI" sz="2000" dirty="0"/>
              <a:t>(↕ 105-3000 cfu/m</a:t>
            </a:r>
            <a:r>
              <a:rPr lang="fi-FI" sz="2000" baseline="30000" dirty="0"/>
              <a:t>3</a:t>
            </a:r>
            <a:r>
              <a:rPr lang="fi-FI" sz="2000" dirty="0"/>
              <a:t>)</a:t>
            </a:r>
          </a:p>
          <a:p>
            <a:pPr lvl="1">
              <a:lnSpc>
                <a:spcPct val="100000"/>
              </a:lnSpc>
            </a:pPr>
            <a:r>
              <a:rPr lang="fi-FI" sz="2000" dirty="0" smtClean="0"/>
              <a:t>matot </a:t>
            </a:r>
            <a:r>
              <a:rPr lang="fi-FI" sz="2000" dirty="0"/>
              <a:t>lattioilla </a:t>
            </a:r>
            <a:r>
              <a:rPr lang="fi-FI" sz="2000" dirty="0" smtClean="0"/>
              <a:t>~ 1538 </a:t>
            </a:r>
            <a:r>
              <a:rPr lang="fi-FI" sz="2000" dirty="0"/>
              <a:t>cfu/m</a:t>
            </a:r>
            <a:r>
              <a:rPr lang="fi-FI" sz="2000" baseline="30000" dirty="0"/>
              <a:t>3 </a:t>
            </a:r>
            <a:r>
              <a:rPr lang="fi-FI" sz="2000" dirty="0"/>
              <a:t>(↕ 15-6000 cfu/m</a:t>
            </a:r>
            <a:r>
              <a:rPr lang="fi-FI" sz="2000" baseline="30000" dirty="0"/>
              <a:t>3</a:t>
            </a:r>
            <a:r>
              <a:rPr lang="fi-FI" sz="2000" dirty="0" smtClean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7544" y="4653136"/>
            <a:ext cx="7998117" cy="1949732"/>
            <a:chOff x="467544" y="4653136"/>
            <a:chExt cx="7998117" cy="1949732"/>
          </a:xfrm>
        </p:grpSpPr>
        <p:sp>
          <p:nvSpPr>
            <p:cNvPr id="7" name="Rectangle 6"/>
            <p:cNvSpPr/>
            <p:nvPr/>
          </p:nvSpPr>
          <p:spPr>
            <a:xfrm>
              <a:off x="467544" y="4653136"/>
              <a:ext cx="7998117" cy="1949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4" t="28200" r="63817" b="28800"/>
            <a:stretch/>
          </p:blipFill>
          <p:spPr bwMode="auto">
            <a:xfrm>
              <a:off x="5220072" y="4734345"/>
              <a:ext cx="1347913" cy="182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" t="3905" r="6281" b="5042"/>
            <a:stretch/>
          </p:blipFill>
          <p:spPr bwMode="auto">
            <a:xfrm>
              <a:off x="6568757" y="4653136"/>
              <a:ext cx="1819667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89" y="4729106"/>
              <a:ext cx="1780263" cy="178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6" t="7389" r="7290" b="6314"/>
            <a:stretch/>
          </p:blipFill>
          <p:spPr bwMode="auto">
            <a:xfrm>
              <a:off x="3923928" y="4745080"/>
              <a:ext cx="1247531" cy="178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01" t="6400" r="17800" b="5821"/>
            <a:stretch/>
          </p:blipFill>
          <p:spPr bwMode="auto">
            <a:xfrm>
              <a:off x="2483768" y="4729106"/>
              <a:ext cx="1310155" cy="178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6588224" y="6364631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Kuvat: </a:t>
            </a:r>
            <a:r>
              <a:rPr lang="fi-FI" sz="1200" dirty="0" err="1" smtClean="0"/>
              <a:t>mattoshop.fi</a:t>
            </a:r>
            <a:r>
              <a:rPr lang="fi-FI" sz="1200" dirty="0" smtClean="0"/>
              <a:t>, Ikea</a:t>
            </a:r>
            <a:endParaRPr lang="fi-FI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98150" y="4222114"/>
            <a:ext cx="8136904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200" b="1" dirty="0" smtClean="0">
                <a:sym typeface="Wingdings" panose="05000000000000000000" pitchFamily="2" charset="2"/>
              </a:rPr>
              <a:t> Lattioilla olevat matot lisäävät sisäilman mikrobimääriä!</a:t>
            </a:r>
            <a:endParaRPr lang="fi-FI" sz="2200" b="1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96735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406925"/>
            <a:ext cx="7489824" cy="1079500"/>
          </a:xfrm>
        </p:spPr>
        <p:txBody>
          <a:bodyPr>
            <a:normAutofit/>
          </a:bodyPr>
          <a:lstStyle/>
          <a:p>
            <a:r>
              <a:rPr lang="fi-FI" sz="2800" dirty="0" smtClean="0"/>
              <a:t>Päiväkotien elinkykyisten sienten </a:t>
            </a:r>
            <a:r>
              <a:rPr lang="fi-FI" sz="2800" dirty="0" smtClean="0"/>
              <a:t>pitoisuudet</a:t>
            </a:r>
            <a:endParaRPr lang="fi-F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Pariisin syntymäkohortti</a:t>
            </a:r>
          </a:p>
          <a:p>
            <a:r>
              <a:rPr lang="fi-FI" dirty="0" smtClean="0"/>
              <a:t>pariisilaisia päiväkoteja  28 kpl, </a:t>
            </a:r>
            <a:r>
              <a:rPr lang="fi-FI" dirty="0" err="1" smtClean="0"/>
              <a:t>Roda</a:t>
            </a:r>
            <a:r>
              <a:rPr lang="fi-FI" dirty="0" smtClean="0"/>
              <a:t> </a:t>
            </a:r>
            <a:r>
              <a:rPr lang="fi-FI" i="1" dirty="0" smtClean="0"/>
              <a:t>et al. </a:t>
            </a:r>
            <a:r>
              <a:rPr lang="fi-FI" dirty="0" smtClean="0"/>
              <a:t>2011</a:t>
            </a:r>
          </a:p>
          <a:p>
            <a:pPr lvl="1"/>
            <a:r>
              <a:rPr lang="fi-FI" dirty="0" smtClean="0"/>
              <a:t>n. ½ päiväkodeista </a:t>
            </a:r>
            <a:r>
              <a:rPr lang="fi-FI" dirty="0"/>
              <a:t>sijaitsi asuinkerrostaloissa </a:t>
            </a:r>
            <a:r>
              <a:rPr lang="fi-FI" dirty="0" smtClean="0"/>
              <a:t>(ala ~ 700 m</a:t>
            </a:r>
            <a:r>
              <a:rPr lang="fi-FI" baseline="30000" dirty="0" smtClean="0"/>
              <a:t>2</a:t>
            </a:r>
            <a:r>
              <a:rPr lang="fi-FI" dirty="0" smtClean="0"/>
              <a:t>)</a:t>
            </a:r>
            <a:endParaRPr lang="fi-FI" dirty="0"/>
          </a:p>
          <a:p>
            <a:pPr lvl="2"/>
            <a:r>
              <a:rPr lang="fi-FI" dirty="0" smtClean="0"/>
              <a:t>keski-ikä 32,4 v. (vanhin rakennus v. 1901, uusimmat 2000-luvulla)</a:t>
            </a:r>
            <a:endParaRPr lang="fi-FI" dirty="0"/>
          </a:p>
          <a:p>
            <a:pPr lvl="1"/>
            <a:r>
              <a:rPr lang="fi-FI" dirty="0"/>
              <a:t>75%:</a:t>
            </a:r>
            <a:r>
              <a:rPr lang="fi-FI" dirty="0" smtClean="0"/>
              <a:t>ssa koneellinen ilmanvaihto </a:t>
            </a:r>
          </a:p>
          <a:p>
            <a:pPr lvl="1"/>
            <a:r>
              <a:rPr lang="fi-FI" dirty="0" smtClean="0"/>
              <a:t>lattialla linoleumi tai muovimatto</a:t>
            </a:r>
          </a:p>
          <a:p>
            <a:pPr lvl="1"/>
            <a:r>
              <a:rPr lang="fi-FI" dirty="0" smtClean="0"/>
              <a:t>päivittäinen imurointi ja moppaus</a:t>
            </a:r>
            <a:endParaRPr lang="fi-FI" dirty="0"/>
          </a:p>
          <a:p>
            <a:pPr lvl="1"/>
            <a:r>
              <a:rPr lang="fi-FI" dirty="0" smtClean="0"/>
              <a:t>keskimäärin 66 lasta/päiväkoti (↕20-96)</a:t>
            </a:r>
          </a:p>
          <a:p>
            <a:pPr lvl="1"/>
            <a:r>
              <a:rPr lang="fi-FI" dirty="0" smtClean="0"/>
              <a:t>ilmanäytteet otettu 1-vaiheisella –</a:t>
            </a:r>
            <a:r>
              <a:rPr lang="fi-FI" dirty="0" err="1" smtClean="0"/>
              <a:t>keräimellä</a:t>
            </a:r>
            <a:r>
              <a:rPr lang="fi-FI" dirty="0" smtClean="0"/>
              <a:t> </a:t>
            </a:r>
            <a:r>
              <a:rPr lang="fi-FI" dirty="0" err="1" smtClean="0"/>
              <a:t>MEA-alustalle</a:t>
            </a:r>
            <a:endParaRPr lang="fi-FI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81469" y="4717416"/>
            <a:ext cx="871296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000" b="1" dirty="0" smtClean="0">
                <a:sym typeface="Wingdings" panose="05000000000000000000" pitchFamily="2" charset="2"/>
              </a:rPr>
              <a:t> Sisäilman pitoisuudet noudattelevat ulkoilman pitoisuuksia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469" y="5206248"/>
            <a:ext cx="871296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2000" b="1" dirty="0" smtClean="0">
                <a:sym typeface="Wingdings" panose="05000000000000000000" pitchFamily="2" charset="2"/>
              </a:rPr>
              <a:t> Toiminta ja aktiivisuus huoneessa vaikuttaa sisäilman      </a:t>
            </a:r>
            <a:br>
              <a:rPr lang="fi-FI" sz="2000" b="1" dirty="0" smtClean="0">
                <a:sym typeface="Wingdings" panose="05000000000000000000" pitchFamily="2" charset="2"/>
              </a:rPr>
            </a:br>
            <a:r>
              <a:rPr lang="fi-FI" sz="2000" b="1" dirty="0" smtClean="0">
                <a:sym typeface="Wingdings" panose="05000000000000000000" pitchFamily="2" charset="2"/>
              </a:rPr>
              <a:t>     mikrobipitoisuuksiin: leikkihuoneet &gt; makuuhuoneet</a:t>
            </a:r>
            <a:endParaRPr lang="fi-FI" sz="2000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272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84" y="114726"/>
            <a:ext cx="8207375" cy="1008063"/>
          </a:xfrm>
        </p:spPr>
        <p:txBody>
          <a:bodyPr>
            <a:normAutofit/>
          </a:bodyPr>
          <a:lstStyle/>
          <a:p>
            <a:r>
              <a:rPr lang="fi-FI" sz="2400" dirty="0" smtClean="0"/>
              <a:t>Päiväkotien elinkykyisten sienten pitoisuudet ulkoilmassa, leikki- ja makuuhuoneissa</a:t>
            </a:r>
            <a:endParaRPr lang="fi-FI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860566"/>
              </p:ext>
            </p:extLst>
          </p:nvPr>
        </p:nvGraphicFramePr>
        <p:xfrm>
          <a:off x="323528" y="1196752"/>
          <a:ext cx="425104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420302"/>
              </p:ext>
            </p:extLst>
          </p:nvPr>
        </p:nvGraphicFramePr>
        <p:xfrm>
          <a:off x="4427984" y="1196752"/>
          <a:ext cx="417646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750815"/>
              </p:ext>
            </p:extLst>
          </p:nvPr>
        </p:nvGraphicFramePr>
        <p:xfrm>
          <a:off x="323528" y="3839873"/>
          <a:ext cx="425104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253171"/>
              </p:ext>
            </p:extLst>
          </p:nvPr>
        </p:nvGraphicFramePr>
        <p:xfrm>
          <a:off x="4475848" y="3835787"/>
          <a:ext cx="417646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98229" y="6555735"/>
            <a:ext cx="1218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 err="1" smtClean="0"/>
              <a:t>Roda</a:t>
            </a:r>
            <a:r>
              <a:rPr lang="fi-FI" sz="1100" dirty="0" smtClean="0"/>
              <a:t> </a:t>
            </a:r>
            <a:r>
              <a:rPr lang="fi-FI" sz="1100" i="1" dirty="0" smtClean="0"/>
              <a:t>et al</a:t>
            </a:r>
            <a:r>
              <a:rPr lang="fi-FI" sz="1100" dirty="0" smtClean="0"/>
              <a:t>. 2011</a:t>
            </a:r>
            <a:endParaRPr lang="fi-FI" sz="11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43929" y="4365104"/>
            <a:ext cx="960519" cy="523220"/>
            <a:chOff x="7474334" y="4437112"/>
            <a:chExt cx="1091747" cy="670904"/>
          </a:xfrm>
        </p:grpSpPr>
        <p:sp>
          <p:nvSpPr>
            <p:cNvPr id="3" name="TextBox 2"/>
            <p:cNvSpPr txBox="1"/>
            <p:nvPr/>
          </p:nvSpPr>
          <p:spPr>
            <a:xfrm>
              <a:off x="7474334" y="4437112"/>
              <a:ext cx="1091747" cy="67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400" dirty="0" smtClean="0"/>
                <a:t>        talvi</a:t>
              </a:r>
            </a:p>
            <a:p>
              <a:r>
                <a:rPr lang="fi-FI" sz="1400" dirty="0" smtClean="0"/>
                <a:t>        kesä</a:t>
              </a:r>
              <a:endParaRPr lang="fi-FI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596336" y="4581128"/>
              <a:ext cx="360040" cy="144016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96336" y="4869160"/>
              <a:ext cx="360040" cy="14401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4" name="Dian numeron paikkamerkki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776765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smtClean="0"/>
              <a:t>Asuntojen sisäilman elinkykyisten mikrobien pitoisuudet</a:t>
            </a:r>
            <a:endParaRPr lang="fi-FI" sz="2800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2241556"/>
            <a:ext cx="3668712" cy="273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395288" y="1749092"/>
            <a:ext cx="4754868" cy="428148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Vaihtelevat suuruusluokaltaan 10 – 10</a:t>
            </a:r>
            <a:r>
              <a:rPr lang="fi-FI" sz="2000" baseline="30000" dirty="0" smtClean="0"/>
              <a:t>4</a:t>
            </a:r>
            <a:r>
              <a:rPr lang="fi-FI" sz="2000" dirty="0" smtClean="0"/>
              <a:t> </a:t>
            </a:r>
            <a:r>
              <a:rPr lang="fi-FI" sz="2000" baseline="30000" dirty="0" smtClean="0"/>
              <a:t> </a:t>
            </a:r>
            <a:r>
              <a:rPr lang="fi-FI" sz="2000" dirty="0" smtClean="0"/>
              <a:t>cfu/m</a:t>
            </a:r>
            <a:r>
              <a:rPr lang="fi-FI" sz="2000" baseline="30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Keväällä, kesällä ja syksyllä pitoisuudet suurempia kuin talvella, koska lumettomana aikana ulkolähteiden vaikutus suurin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700" dirty="0"/>
              <a:t>u</a:t>
            </a:r>
            <a:r>
              <a:rPr lang="fi-FI" sz="1700" dirty="0" smtClean="0"/>
              <a:t>lkoilman </a:t>
            </a:r>
            <a:r>
              <a:rPr lang="fi-FI" sz="1700" dirty="0"/>
              <a:t>vuodenaikaisvaihtelu heijastuu sisäilmaan (korrelaation p-arvo &lt; 0.001)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Talvella pitoisuudet suuruusluokkaa 10-10</a:t>
            </a:r>
            <a:r>
              <a:rPr lang="fi-FI" sz="2000" baseline="30000" dirty="0" smtClean="0"/>
              <a:t>2</a:t>
            </a:r>
            <a:r>
              <a:rPr lang="fi-FI" sz="2000" dirty="0" smtClean="0"/>
              <a:t> cfu/m</a:t>
            </a:r>
            <a:r>
              <a:rPr lang="fi-FI" sz="2000" baseline="30000" dirty="0"/>
              <a:t>3</a:t>
            </a:r>
            <a:endParaRPr lang="fi-FI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700" dirty="0"/>
              <a:t>v</a:t>
            </a:r>
            <a:r>
              <a:rPr lang="fi-FI" sz="1700" dirty="0" smtClean="0"/>
              <a:t>aurioitumattomissa kodeissa talvella yleensä &lt; 100 cfu/m</a:t>
            </a:r>
            <a:r>
              <a:rPr lang="fi-FI" sz="1700" baseline="30000" dirty="0" smtClean="0"/>
              <a:t>3</a:t>
            </a:r>
            <a:r>
              <a:rPr lang="fi-FI" sz="17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Pitoisuuksiin vaikuttavat mikrobien ns. normaalilähteet </a:t>
            </a:r>
            <a:r>
              <a:rPr lang="fi-FI" dirty="0" smtClean="0"/>
              <a:t> </a:t>
            </a:r>
          </a:p>
          <a:p>
            <a:pPr marL="0" indent="0">
              <a:buNone/>
            </a:pPr>
            <a:endParaRPr lang="fi-FI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929478" y="6149125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800" dirty="0" smtClean="0"/>
              <a:t>Hyvärinen 2002</a:t>
            </a:r>
            <a:endParaRPr lang="fi-FI" sz="800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0328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20203" r="42061" b="34911"/>
          <a:stretch/>
        </p:blipFill>
        <p:spPr bwMode="auto">
          <a:xfrm>
            <a:off x="-116" y="1011382"/>
            <a:ext cx="9144116" cy="486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7192" y="1943544"/>
            <a:ext cx="67256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New</a:t>
            </a:r>
          </a:p>
          <a:p>
            <a:r>
              <a:rPr lang="fi-FI" sz="900" dirty="0" err="1" smtClean="0"/>
              <a:t>Orleans</a:t>
            </a:r>
            <a:endParaRPr lang="fi-FI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667192" y="2375592"/>
            <a:ext cx="672560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Colorado</a:t>
            </a:r>
            <a:endParaRPr lang="fi-FI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1667192" y="2586100"/>
            <a:ext cx="672560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Taiwan</a:t>
            </a:r>
            <a:endParaRPr lang="fi-FI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1667192" y="2874132"/>
            <a:ext cx="67256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900" dirty="0" err="1" smtClean="0"/>
              <a:t>Minne-sota</a:t>
            </a:r>
            <a:endParaRPr lang="fi-FI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1667192" y="3248980"/>
            <a:ext cx="67256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New</a:t>
            </a:r>
          </a:p>
          <a:p>
            <a:r>
              <a:rPr lang="fi-FI" sz="900" dirty="0" err="1" smtClean="0"/>
              <a:t>Orleans</a:t>
            </a:r>
            <a:endParaRPr lang="fi-FI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1667192" y="3599728"/>
            <a:ext cx="67256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New</a:t>
            </a:r>
          </a:p>
          <a:p>
            <a:r>
              <a:rPr lang="fi-FI" sz="900" dirty="0" err="1" smtClean="0"/>
              <a:t>Orleans</a:t>
            </a:r>
            <a:endParaRPr lang="fi-FI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1667192" y="3954252"/>
            <a:ext cx="672560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Illinois</a:t>
            </a:r>
            <a:endParaRPr lang="fi-FI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1667192" y="4175792"/>
            <a:ext cx="67256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900" dirty="0" smtClean="0"/>
              <a:t>Brisbane,</a:t>
            </a:r>
          </a:p>
          <a:p>
            <a:r>
              <a:rPr lang="fi-FI" sz="900" dirty="0" smtClean="0"/>
              <a:t>Australia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0152" y="5137447"/>
            <a:ext cx="252028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1400" b="1" dirty="0" smtClean="0"/>
              <a:t>Lämmin ilmastovyöhyke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0152" y="4829670"/>
            <a:ext cx="252028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400" b="1" dirty="0" smtClean="0"/>
              <a:t>Lauhkea ilmastovyöhyke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7" y="101462"/>
            <a:ext cx="8808950" cy="1008063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fi-FI" sz="2400" dirty="0" smtClean="0"/>
              <a:t>Tulvan vaikutus sisä- ja ulkoilman elinkykyisten mikrobien pitoisuuksiin ja lajistoon           </a:t>
            </a:r>
            <a:r>
              <a:rPr lang="fi-FI" sz="1800" dirty="0" smtClean="0"/>
              <a:t>He </a:t>
            </a:r>
            <a:r>
              <a:rPr lang="fi-FI" sz="1800" i="1" dirty="0" smtClean="0"/>
              <a:t>et al. </a:t>
            </a:r>
            <a:r>
              <a:rPr lang="fi-FI" sz="1800" dirty="0" smtClean="0"/>
              <a:t>2014</a:t>
            </a:r>
            <a:endParaRPr lang="fi-FI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43508" y="5897014"/>
            <a:ext cx="871296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ym typeface="Wingdings" panose="05000000000000000000" pitchFamily="2" charset="2"/>
              </a:rPr>
              <a:t> Massiivinen kosteusvaurio (tulva) lisää sisäilman mikrobien     </a:t>
            </a:r>
            <a:br>
              <a:rPr lang="fi-FI" b="1" dirty="0" smtClean="0">
                <a:sym typeface="Wingdings" panose="05000000000000000000" pitchFamily="2" charset="2"/>
              </a:rPr>
            </a:br>
            <a:r>
              <a:rPr lang="fi-FI" b="1" dirty="0" smtClean="0">
                <a:sym typeface="Wingdings" panose="05000000000000000000" pitchFamily="2" charset="2"/>
              </a:rPr>
              <a:t>     pitoisuuksia  ja vaikuttaa lajistoon!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63888" y="2606424"/>
            <a:ext cx="864096" cy="3185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Rectangle 28"/>
          <p:cNvSpPr/>
          <p:nvPr/>
        </p:nvSpPr>
        <p:spPr>
          <a:xfrm>
            <a:off x="4499992" y="2606424"/>
            <a:ext cx="864096" cy="3185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Rectangle 29"/>
          <p:cNvSpPr/>
          <p:nvPr/>
        </p:nvSpPr>
        <p:spPr>
          <a:xfrm>
            <a:off x="3563888" y="3645024"/>
            <a:ext cx="864096" cy="3185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Rectangle 30"/>
          <p:cNvSpPr/>
          <p:nvPr/>
        </p:nvSpPr>
        <p:spPr>
          <a:xfrm>
            <a:off x="4499992" y="3645024"/>
            <a:ext cx="864096" cy="3185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ectangle 31"/>
          <p:cNvSpPr/>
          <p:nvPr/>
        </p:nvSpPr>
        <p:spPr>
          <a:xfrm>
            <a:off x="3563888" y="1886344"/>
            <a:ext cx="864096" cy="3185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ectangle 32"/>
          <p:cNvSpPr/>
          <p:nvPr/>
        </p:nvSpPr>
        <p:spPr>
          <a:xfrm>
            <a:off x="4499992" y="1886344"/>
            <a:ext cx="864096" cy="3185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08977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8239"/>
            <a:ext cx="8207375" cy="1008063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fi-FI" sz="2400" dirty="0" smtClean="0"/>
              <a:t>Kosteusvaurion tai näkyvän homekasvun vaikutus koulujen sisäilmamikrobeihin </a:t>
            </a:r>
            <a:endParaRPr lang="fi-FI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7504" y="1108968"/>
          <a:ext cx="8928992" cy="491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2664296"/>
                <a:gridCol w="2664296"/>
                <a:gridCol w="1728192"/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N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Sienet, </a:t>
                      </a:r>
                    </a:p>
                    <a:p>
                      <a:r>
                        <a:rPr lang="fi-FI" sz="1600" dirty="0" smtClean="0"/>
                        <a:t>keskiarvo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Bakteerit, </a:t>
                      </a:r>
                    </a:p>
                    <a:p>
                      <a:r>
                        <a:rPr lang="fi-FI" sz="1600" dirty="0" smtClean="0"/>
                        <a:t>keskiarvo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Maa / vuodenaika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tutkimus</a:t>
                      </a:r>
                      <a:endParaRPr lang="fi-FI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48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400" i="1" baseline="0" dirty="0" err="1" smtClean="0"/>
                        <a:t>Penicillium</a:t>
                      </a:r>
                      <a:r>
                        <a:rPr lang="fi-FI" sz="1400" baseline="0" dirty="0" smtClean="0"/>
                        <a:t>  60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</a:p>
                    <a:p>
                      <a:r>
                        <a:rPr lang="fi-FI" sz="1400" i="1" baseline="0" dirty="0" err="1" smtClean="0"/>
                        <a:t>Cladosporium</a:t>
                      </a:r>
                      <a:r>
                        <a:rPr lang="fi-FI" sz="1400" baseline="0" dirty="0" smtClean="0"/>
                        <a:t>  177 </a:t>
                      </a:r>
                      <a:r>
                        <a:rPr lang="fi-FI" sz="140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USA (Etelävaltiot) / 12kk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baseline="0" dirty="0" err="1" smtClean="0"/>
                        <a:t>Cooley</a:t>
                      </a:r>
                      <a:r>
                        <a:rPr lang="fi-FI" sz="1200" baseline="0" dirty="0" smtClean="0"/>
                        <a:t> </a:t>
                      </a:r>
                      <a:r>
                        <a:rPr lang="fi-FI" sz="1200" i="1" baseline="0" dirty="0" smtClean="0"/>
                        <a:t> </a:t>
                      </a:r>
                      <a:r>
                        <a:rPr lang="fi-FI" sz="1200" baseline="0" dirty="0" smtClean="0"/>
                        <a:t>1998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72-448 cfu/m</a:t>
                      </a:r>
                      <a:r>
                        <a:rPr lang="fi-FI" sz="1400" baseline="30000" dirty="0" smtClean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USA</a:t>
                      </a:r>
                      <a:r>
                        <a:rPr lang="fi-FI" sz="1200" baseline="0" dirty="0" smtClean="0"/>
                        <a:t> (</a:t>
                      </a:r>
                      <a:r>
                        <a:rPr lang="fi-FI" sz="1200" dirty="0" smtClean="0"/>
                        <a:t>Minneapolis) /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i="0" baseline="0" dirty="0" smtClean="0"/>
                        <a:t>Carlson</a:t>
                      </a:r>
                      <a:r>
                        <a:rPr lang="fi-FI" sz="1200" i="1" baseline="0" dirty="0" smtClean="0"/>
                        <a:t> </a:t>
                      </a:r>
                      <a:r>
                        <a:rPr lang="fi-FI" sz="1200" baseline="0" dirty="0" smtClean="0"/>
                        <a:t>1999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i="1" dirty="0" err="1" smtClean="0"/>
                        <a:t>A.versicolor</a:t>
                      </a:r>
                      <a:r>
                        <a:rPr lang="fi-FI" sz="1400" dirty="0" smtClean="0"/>
                        <a:t>  0-180 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b="1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?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Haverinen </a:t>
                      </a:r>
                      <a:r>
                        <a:rPr lang="fi-FI" sz="1200" i="1" dirty="0" smtClean="0"/>
                        <a:t> </a:t>
                      </a:r>
                      <a:r>
                        <a:rPr lang="fi-FI" sz="1200" dirty="0" smtClean="0"/>
                        <a:t>1999</a:t>
                      </a:r>
                      <a:endParaRPr lang="fi-FI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400" i="1" dirty="0" err="1" smtClean="0"/>
                        <a:t>T.</a:t>
                      </a:r>
                      <a:r>
                        <a:rPr lang="fi-FI" sz="1400" i="1" baseline="0" dirty="0" err="1" smtClean="0"/>
                        <a:t>viride</a:t>
                      </a:r>
                      <a:r>
                        <a:rPr lang="fi-FI" sz="1400" i="1" baseline="0" dirty="0" smtClean="0"/>
                        <a:t>          </a:t>
                      </a:r>
                      <a:r>
                        <a:rPr lang="fi-FI" sz="1400" baseline="0" dirty="0" smtClean="0"/>
                        <a:t>494 cfu/m</a:t>
                      </a:r>
                      <a:r>
                        <a:rPr lang="fi-FI" sz="1400" baseline="30000" dirty="0" smtClean="0"/>
                        <a:t>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i="1" baseline="0" dirty="0" err="1" smtClean="0"/>
                        <a:t>S.chartarum</a:t>
                      </a:r>
                      <a:r>
                        <a:rPr lang="fi-FI" sz="1400" i="1" baseline="0" dirty="0" smtClean="0"/>
                        <a:t>  </a:t>
                      </a:r>
                      <a:r>
                        <a:rPr lang="fi-FI" sz="1400" baseline="0" dirty="0" smtClean="0"/>
                        <a:t>212 cfu/m</a:t>
                      </a:r>
                      <a:r>
                        <a:rPr lang="fi-FI" sz="1400" baseline="30000" dirty="0" smtClean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USA / ?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Robertson</a:t>
                      </a:r>
                      <a:r>
                        <a:rPr lang="fi-FI" sz="1200" dirty="0" smtClean="0"/>
                        <a:t> </a:t>
                      </a:r>
                      <a:r>
                        <a:rPr lang="fi-FI" sz="1200" i="1" dirty="0" smtClean="0"/>
                        <a:t> </a:t>
                      </a:r>
                      <a:r>
                        <a:rPr lang="fi-FI" sz="1200" dirty="0" smtClean="0"/>
                        <a:t>1999</a:t>
                      </a:r>
                      <a:endParaRPr lang="fi-FI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-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77-1463</a:t>
                      </a:r>
                      <a:r>
                        <a:rPr lang="fi-FI" sz="1400" baseline="0" dirty="0" smtClean="0"/>
                        <a:t>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 (↕ 10-4400)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USA (lounaisosat) / kevät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Liu</a:t>
                      </a:r>
                      <a:r>
                        <a:rPr lang="fi-FI" sz="1200" dirty="0" smtClean="0"/>
                        <a:t> </a:t>
                      </a:r>
                      <a:r>
                        <a:rPr lang="fi-FI" sz="1200" i="1" dirty="0" smtClean="0"/>
                        <a:t> </a:t>
                      </a:r>
                      <a:r>
                        <a:rPr lang="fi-FI" sz="1200" dirty="0" smtClean="0"/>
                        <a:t>2000</a:t>
                      </a:r>
                      <a:endParaRPr lang="fi-FI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9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GM 97 </a:t>
                      </a:r>
                      <a:r>
                        <a:rPr lang="fi-FI" sz="1400" baseline="0" dirty="0" smtClean="0"/>
                        <a:t>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(↕ 35-780) *</a:t>
                      </a:r>
                    </a:p>
                    <a:p>
                      <a:r>
                        <a:rPr lang="fi-FI" sz="1400" baseline="0" dirty="0" smtClean="0"/>
                        <a:t>GM 132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(↕ 25-405) **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GM 457</a:t>
                      </a:r>
                      <a:r>
                        <a:rPr lang="fi-FI" sz="1400" baseline="0" dirty="0" smtClean="0"/>
                        <a:t>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 (↕ 10-4600) *</a:t>
                      </a:r>
                    </a:p>
                    <a:p>
                      <a:r>
                        <a:rPr lang="fi-FI" sz="1400" baseline="0" dirty="0" smtClean="0"/>
                        <a:t>GM 538 cfu/m</a:t>
                      </a:r>
                      <a:r>
                        <a:rPr lang="fi-FI" sz="1400" baseline="30000" dirty="0" smtClean="0"/>
                        <a:t>3    </a:t>
                      </a:r>
                      <a:r>
                        <a:rPr lang="fi-FI" sz="1400" baseline="0" dirty="0" smtClean="0"/>
                        <a:t>(↕ 75-3500) **</a:t>
                      </a:r>
                      <a:endParaRPr lang="fi-FI" sz="14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talvi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Lappalainen </a:t>
                      </a:r>
                      <a:r>
                        <a:rPr lang="fi-FI" sz="1200" i="1" dirty="0" smtClean="0"/>
                        <a:t> </a:t>
                      </a:r>
                      <a:r>
                        <a:rPr lang="fi-FI" sz="1200" dirty="0" smtClean="0"/>
                        <a:t>2001</a:t>
                      </a:r>
                      <a:endParaRPr lang="fi-FI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24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94 </a:t>
                      </a:r>
                      <a:r>
                        <a:rPr lang="fi-FI" sz="1400" baseline="0" dirty="0" smtClean="0"/>
                        <a:t>cfu/m</a:t>
                      </a:r>
                      <a:r>
                        <a:rPr lang="fi-FI" sz="1400" baseline="30000" dirty="0" smtClean="0"/>
                        <a:t>3  </a:t>
                      </a:r>
                      <a:r>
                        <a:rPr lang="fi-FI" sz="1400" dirty="0" smtClean="0"/>
                        <a:t>(↕</a:t>
                      </a:r>
                      <a:r>
                        <a:rPr lang="fi-FI" sz="1100" dirty="0" smtClean="0"/>
                        <a:t> </a:t>
                      </a:r>
                      <a:r>
                        <a:rPr lang="fi-FI" sz="1400" dirty="0" smtClean="0"/>
                        <a:t>nd-950)</a:t>
                      </a:r>
                    </a:p>
                    <a:p>
                      <a:r>
                        <a:rPr lang="fi-FI" sz="1400" dirty="0" smtClean="0"/>
                        <a:t>GM 26 </a:t>
                      </a:r>
                      <a:r>
                        <a:rPr lang="fi-FI" sz="1400" baseline="0" dirty="0" smtClean="0"/>
                        <a:t>cfu/m</a:t>
                      </a:r>
                      <a:r>
                        <a:rPr lang="fi-FI" sz="1400" baseline="30000" dirty="0" smtClean="0"/>
                        <a:t>3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1168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(↕ nd-11400)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593 cfu/m</a:t>
                      </a:r>
                      <a:r>
                        <a:rPr lang="fi-FI" sz="1400" baseline="30000" dirty="0" smtClean="0"/>
                        <a:t>3  </a:t>
                      </a:r>
                      <a:r>
                        <a:rPr lang="fi-FI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err="1" smtClean="0"/>
                        <a:t>Aktinom</a:t>
                      </a:r>
                      <a:r>
                        <a:rPr lang="fi-FI" sz="1400" baseline="0" dirty="0" smtClean="0"/>
                        <a:t>. 28 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(↕ nd-2700)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GM </a:t>
                      </a:r>
                      <a:r>
                        <a:rPr lang="fi-FI" sz="1400" baseline="0" dirty="0" err="1" smtClean="0"/>
                        <a:t>Aktinom</a:t>
                      </a:r>
                      <a:r>
                        <a:rPr lang="fi-FI" sz="1400" baseline="0" dirty="0" smtClean="0"/>
                        <a:t>. 2,3 cfu/m</a:t>
                      </a:r>
                      <a:r>
                        <a:rPr lang="fi-FI" sz="1400" baseline="30000" dirty="0" smtClean="0"/>
                        <a:t>3</a:t>
                      </a:r>
                      <a:r>
                        <a:rPr lang="fi-FI" sz="1400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kevät</a:t>
                      </a:r>
                    </a:p>
                    <a:p>
                      <a:r>
                        <a:rPr lang="fi-FI" sz="1200" dirty="0" smtClean="0"/>
                        <a:t>(vauriokoulujen keskiarvot ja </a:t>
                      </a:r>
                      <a:r>
                        <a:rPr lang="fi-FI" sz="1200" dirty="0" err="1" smtClean="0"/>
                        <a:t>GM:t</a:t>
                      </a:r>
                      <a:r>
                        <a:rPr lang="fi-FI" sz="1200" dirty="0" smtClean="0"/>
                        <a:t>)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Meklin</a:t>
                      </a:r>
                      <a:r>
                        <a:rPr lang="fi-FI" sz="1200" dirty="0" smtClean="0"/>
                        <a:t>  2002</a:t>
                      </a:r>
                      <a:endParaRPr lang="fi-FI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GM 18-43 </a:t>
                      </a:r>
                      <a:r>
                        <a:rPr lang="fi-FI" sz="1400" baseline="0" dirty="0" smtClean="0"/>
                        <a:t>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(↕ 4-217) 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GM 888-1673 </a:t>
                      </a:r>
                      <a:r>
                        <a:rPr lang="fi-FI" sz="1400" baseline="0" dirty="0" smtClean="0"/>
                        <a:t>cfu/m</a:t>
                      </a:r>
                      <a:r>
                        <a:rPr lang="fi-FI" sz="1400" baseline="30000" dirty="0" smtClean="0"/>
                        <a:t>3 </a:t>
                      </a:r>
                      <a:r>
                        <a:rPr lang="fi-FI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aseline="0" dirty="0" smtClean="0"/>
                        <a:t>(↕ 54-35107)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smtClean="0"/>
                        <a:t>Suomi / talvi</a:t>
                      </a:r>
                    </a:p>
                    <a:p>
                      <a:r>
                        <a:rPr lang="fi-FI" sz="1200" dirty="0" smtClean="0"/>
                        <a:t>(vauriokoulun </a:t>
                      </a:r>
                      <a:r>
                        <a:rPr lang="fi-FI" sz="1200" dirty="0" err="1" smtClean="0"/>
                        <a:t>GM:t</a:t>
                      </a:r>
                      <a:r>
                        <a:rPr lang="fi-FI" sz="1200" dirty="0" smtClean="0"/>
                        <a:t>)  (n = 250)</a:t>
                      </a:r>
                      <a:endParaRPr lang="fi-FI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 err="1" smtClean="0"/>
                        <a:t>Lignell</a:t>
                      </a:r>
                      <a:r>
                        <a:rPr lang="fi-FI" sz="1200" dirty="0" smtClean="0"/>
                        <a:t> 2007</a:t>
                      </a:r>
                      <a:endParaRPr lang="fi-FI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9571" y="5963795"/>
            <a:ext cx="289286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100" dirty="0" smtClean="0"/>
              <a:t>* vauriokohta, ** pahin vauriokohta</a:t>
            </a:r>
          </a:p>
          <a:p>
            <a:r>
              <a:rPr lang="fi-FI" sz="1100" dirty="0" smtClean="0"/>
              <a:t>GM = geometrinen keskiarvo</a:t>
            </a:r>
          </a:p>
          <a:p>
            <a:r>
              <a:rPr lang="fi-FI" sz="1100" dirty="0" err="1"/>
              <a:t>n</a:t>
            </a:r>
            <a:r>
              <a:rPr lang="fi-FI" sz="1100" dirty="0" err="1" smtClean="0"/>
              <a:t>d</a:t>
            </a:r>
            <a:r>
              <a:rPr lang="fi-FI" sz="1100" dirty="0" smtClean="0"/>
              <a:t> = ei määritetty (alle määritysrajan)</a:t>
            </a:r>
            <a:endParaRPr lang="fi-FI" sz="110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382894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4248472" cy="172814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i-FI" sz="2800" dirty="0" smtClean="0"/>
              <a:t>Ohjeistus kouluille -</a:t>
            </a:r>
            <a:br>
              <a:rPr lang="fi-FI" sz="2800" dirty="0" smtClean="0"/>
            </a:br>
            <a:r>
              <a:rPr lang="fi-FI" sz="2800" dirty="0" smtClean="0"/>
              <a:t>Asumisterveysasetuksen soveltamisohjeessa ohjeistusta jossain määrin</a:t>
            </a:r>
            <a:endParaRPr lang="fi-FI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0" t="10023" r="33280" b="9893"/>
          <a:stretch/>
        </p:blipFill>
        <p:spPr bwMode="auto">
          <a:xfrm>
            <a:off x="5004048" y="548680"/>
            <a:ext cx="3550685" cy="502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05864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2700" dirty="0" smtClean="0"/>
              <a:t>Koulun sisäilman mikrobiologisen laatuun vaikuttavat tekijät </a:t>
            </a:r>
            <a:r>
              <a:rPr lang="fi-FI" sz="2700" dirty="0" smtClean="0">
                <a:sym typeface="Wingdings" panose="05000000000000000000" pitchFamily="2" charset="2"/>
              </a:rPr>
              <a:t> Ilmanäytteiden tulosten tulkintaan liittyviä seikkoja</a:t>
            </a:r>
            <a:r>
              <a:rPr lang="fi-FI" sz="2700" dirty="0" smtClean="0"/>
              <a:t>    </a:t>
            </a:r>
            <a:r>
              <a:rPr lang="fi-FI" sz="1800" dirty="0" smtClean="0"/>
              <a:t>(</a:t>
            </a:r>
            <a:r>
              <a:rPr lang="fi-FI" sz="1800" dirty="0" err="1" smtClean="0"/>
              <a:t>KTL:n</a:t>
            </a:r>
            <a:r>
              <a:rPr lang="fi-FI" sz="1800" dirty="0" smtClean="0"/>
              <a:t> Kouluohje 2008)</a:t>
            </a:r>
            <a:endParaRPr lang="fi-FI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800" dirty="0" smtClean="0"/>
              <a:t>Vuodenaika </a:t>
            </a:r>
            <a:r>
              <a:rPr lang="fi-FI" sz="1800" dirty="0" smtClean="0">
                <a:sym typeface="Wingdings" panose="05000000000000000000" pitchFamily="2" charset="2"/>
              </a:rPr>
              <a:t> talvi on suositeltavin näytteenottoaika</a:t>
            </a:r>
            <a:endParaRPr lang="fi-FI" sz="1800" dirty="0" smtClean="0"/>
          </a:p>
          <a:p>
            <a:r>
              <a:rPr lang="fi-FI" sz="1800" dirty="0" smtClean="0"/>
              <a:t>Rakennuksessa tapahtuvat toiminnot </a:t>
            </a:r>
            <a:r>
              <a:rPr lang="fi-FI" sz="1800" dirty="0" smtClean="0">
                <a:sym typeface="Wingdings" panose="05000000000000000000" pitchFamily="2" charset="2"/>
              </a:rPr>
              <a:t> siivous ja muut aktiviteetit lisäävät pölyn </a:t>
            </a:r>
            <a:r>
              <a:rPr lang="fi-FI" sz="1800" dirty="0" err="1" smtClean="0">
                <a:sym typeface="Wingdings" panose="05000000000000000000" pitchFamily="2" charset="2"/>
              </a:rPr>
              <a:t>resuspensiota</a:t>
            </a:r>
            <a:endParaRPr lang="fi-FI" sz="3600" dirty="0" smtClean="0"/>
          </a:p>
          <a:p>
            <a:r>
              <a:rPr lang="fi-FI" sz="1800" dirty="0" smtClean="0"/>
              <a:t>Käyttäjien määrä suhteessa rakennuksen tilavuuteen ja ilmanvaihtoon </a:t>
            </a:r>
            <a:r>
              <a:rPr lang="fi-FI" sz="1800" dirty="0" smtClean="0">
                <a:sym typeface="Wingdings" panose="05000000000000000000" pitchFamily="2" charset="2"/>
              </a:rPr>
              <a:t> sisäilman bakteeripitoisuus kasvaa, jos ilmanvaihto ei ole riittävää</a:t>
            </a:r>
            <a:endParaRPr lang="fi-FI" sz="1800" dirty="0" smtClean="0"/>
          </a:p>
          <a:p>
            <a:r>
              <a:rPr lang="fi-FI" sz="1800" kern="1200" dirty="0"/>
              <a:t>Koulurakennuksen runkomateriaalin ja iän </a:t>
            </a:r>
            <a:r>
              <a:rPr lang="fi-FI" sz="1800" kern="1200" dirty="0" smtClean="0"/>
              <a:t>vaikutus </a:t>
            </a:r>
            <a:br>
              <a:rPr lang="fi-FI" sz="1800" kern="1200" dirty="0" smtClean="0"/>
            </a:br>
            <a:r>
              <a:rPr lang="fi-FI" sz="1800" kern="1200" dirty="0" smtClean="0">
                <a:sym typeface="Wingdings" panose="05000000000000000000" pitchFamily="2" charset="2"/>
              </a:rPr>
              <a:t> ilmanäytteitä ei suositella puurakenteisen koulun mikrobivaurion toteamiseen</a:t>
            </a:r>
            <a:endParaRPr lang="fi-FI" sz="1800" kern="1200" dirty="0" smtClean="0"/>
          </a:p>
          <a:p>
            <a:r>
              <a:rPr lang="fi-FI" sz="1800" kern="1200" dirty="0" smtClean="0"/>
              <a:t>Rakennuksen koon vaikutus otettavaan näytemäärään </a:t>
            </a:r>
            <a:r>
              <a:rPr lang="fi-FI" sz="1800" kern="1200" dirty="0" smtClean="0">
                <a:sym typeface="Wingdings" panose="05000000000000000000" pitchFamily="2" charset="2"/>
              </a:rPr>
              <a:t> eri tiloista tarvitaan vähintään 10-12 ilmanäytettä</a:t>
            </a:r>
            <a:endParaRPr lang="fi-FI" sz="180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142841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489824" cy="1079500"/>
          </a:xfrm>
        </p:spPr>
        <p:txBody>
          <a:bodyPr>
            <a:normAutofit fontScale="90000"/>
          </a:bodyPr>
          <a:lstStyle/>
          <a:p>
            <a:r>
              <a:rPr lang="fi-FI" sz="2700" dirty="0" smtClean="0"/>
              <a:t>Apua näytteenoton suunnitteluun </a:t>
            </a:r>
            <a:br>
              <a:rPr lang="fi-FI" sz="2700" dirty="0" smtClean="0"/>
            </a:br>
            <a:r>
              <a:rPr lang="fi-FI" sz="2700" dirty="0" smtClean="0"/>
              <a:t>Näytteenoton syyt ja suositeltavat näytetyypit </a:t>
            </a:r>
            <a:r>
              <a:rPr lang="fi-FI" sz="2000" dirty="0" smtClean="0"/>
              <a:t>(</a:t>
            </a:r>
            <a:r>
              <a:rPr lang="fi-FI" sz="2000" dirty="0" err="1" smtClean="0"/>
              <a:t>KTL:n</a:t>
            </a:r>
            <a:r>
              <a:rPr lang="fi-FI" sz="2000" dirty="0" smtClean="0"/>
              <a:t> Kouluohje 2008)</a:t>
            </a:r>
            <a:endParaRPr lang="fi-FI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4" t="37615" r="14671" b="27045"/>
          <a:stretch/>
        </p:blipFill>
        <p:spPr bwMode="auto">
          <a:xfrm>
            <a:off x="323528" y="1844824"/>
            <a:ext cx="7872413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24725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8" y="548680"/>
            <a:ext cx="7489824" cy="1079500"/>
          </a:xfrm>
        </p:spPr>
        <p:txBody>
          <a:bodyPr>
            <a:normAutofit fontScale="90000"/>
          </a:bodyPr>
          <a:lstStyle/>
          <a:p>
            <a:pPr>
              <a:lnSpc>
                <a:spcPts val="3000"/>
              </a:lnSpc>
            </a:pPr>
            <a:r>
              <a:rPr lang="fi-FI" sz="2800" dirty="0" smtClean="0"/>
              <a:t>Koulurakennusten erityistiloissa (kotitalous- ja käsityöluokat tms.) myös normaalilähteitä</a:t>
            </a:r>
            <a:endParaRPr lang="fi-FI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t="15346" r="12855" b="19541"/>
          <a:stretch/>
        </p:blipFill>
        <p:spPr bwMode="auto">
          <a:xfrm>
            <a:off x="1975364" y="2018658"/>
            <a:ext cx="4833232" cy="45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688" y="4509120"/>
            <a:ext cx="5256584" cy="12241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4631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Graph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102912"/>
            <a:ext cx="6644860" cy="4639223"/>
          </a:xfrm>
          <a:noFill/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64798" y="404664"/>
            <a:ext cx="8207375" cy="1008062"/>
          </a:xfrm>
        </p:spPr>
        <p:txBody>
          <a:bodyPr/>
          <a:lstStyle/>
          <a:p>
            <a:pPr eaLnBrk="1" hangingPunct="1"/>
            <a:r>
              <a:rPr lang="fi-FI" altLang="fi-FI" sz="2400" dirty="0" smtClean="0">
                <a:cs typeface="Arial" pitchFamily="34" charset="0"/>
              </a:rPr>
              <a:t>Koulujen sisäilmassa esiintyvät mikrobien aineenvaihduntatuotteet maittain   </a:t>
            </a:r>
            <a:r>
              <a:rPr lang="fi-FI" altLang="fi-FI" sz="1800" dirty="0" err="1" smtClean="0">
                <a:cs typeface="Arial" pitchFamily="34" charset="0"/>
              </a:rPr>
              <a:t>Peitzsch</a:t>
            </a:r>
            <a:r>
              <a:rPr lang="fi-FI" altLang="fi-FI" sz="1800" dirty="0" smtClean="0">
                <a:cs typeface="Arial" pitchFamily="34" charset="0"/>
              </a:rPr>
              <a:t> </a:t>
            </a:r>
            <a:r>
              <a:rPr lang="fi-FI" altLang="fi-FI" sz="1800" i="1" dirty="0" smtClean="0">
                <a:cs typeface="Arial" pitchFamily="34" charset="0"/>
              </a:rPr>
              <a:t>et al. </a:t>
            </a:r>
            <a:r>
              <a:rPr lang="fi-FI" altLang="fi-FI" sz="1800" dirty="0" smtClean="0">
                <a:cs typeface="Arial" pitchFamily="34" charset="0"/>
              </a:rPr>
              <a:t>2012 </a:t>
            </a: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899592" y="5742135"/>
            <a:ext cx="6624637" cy="738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ja-JP" sz="1400" b="1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Figure 3. </a:t>
            </a:r>
            <a:r>
              <a:rPr lang="en-GB" altLang="ja-JP" sz="1400" dirty="0" smtClean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rPr>
              <a:t>Differences in frequencies of detection of secondary metabolites in settled dust (SDS) from school buildings in Spain, The Netherlands and Finland (p&lt;0.05 according to Chi-Square Test are shown).</a:t>
            </a:r>
            <a:endParaRPr lang="fi-FI" altLang="fi-FI" sz="1400" dirty="0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03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244704"/>
            <a:ext cx="8856983" cy="1008063"/>
          </a:xfrm>
        </p:spPr>
        <p:txBody>
          <a:bodyPr/>
          <a:lstStyle/>
          <a:p>
            <a:r>
              <a:rPr lang="fi-FI" sz="2800" dirty="0" smtClean="0"/>
              <a:t>Mikrobien aineenvaihduntatuotteet</a:t>
            </a:r>
            <a:r>
              <a:rPr lang="fi-FI" sz="2800" dirty="0"/>
              <a:t> </a:t>
            </a:r>
            <a:r>
              <a:rPr lang="fi-FI" sz="2800" dirty="0" smtClean="0"/>
              <a:t>suomalaisissa vaurio- ja vertailukouluissa                  </a:t>
            </a:r>
            <a:r>
              <a:rPr lang="fi-FI" altLang="fi-FI" sz="1800" dirty="0" err="1" smtClean="0">
                <a:cs typeface="Arial" pitchFamily="34" charset="0"/>
              </a:rPr>
              <a:t>Peitzsch</a:t>
            </a:r>
            <a:r>
              <a:rPr lang="fi-FI" altLang="fi-FI" sz="1800" dirty="0" smtClean="0">
                <a:cs typeface="Arial" pitchFamily="34" charset="0"/>
              </a:rPr>
              <a:t> </a:t>
            </a:r>
            <a:r>
              <a:rPr lang="fi-FI" altLang="fi-FI" sz="1800" i="1" dirty="0">
                <a:cs typeface="Arial" pitchFamily="34" charset="0"/>
              </a:rPr>
              <a:t>et al. </a:t>
            </a:r>
            <a:r>
              <a:rPr lang="fi-FI" altLang="fi-FI" sz="1800" dirty="0">
                <a:cs typeface="Arial" pitchFamily="34" charset="0"/>
              </a:rPr>
              <a:t>2012 </a:t>
            </a:r>
            <a:endParaRPr lang="fi-FI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19986" r="6146" b="11926"/>
          <a:stretch/>
        </p:blipFill>
        <p:spPr bwMode="auto">
          <a:xfrm>
            <a:off x="57744" y="1340768"/>
            <a:ext cx="905076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139952" y="3068960"/>
            <a:ext cx="864096" cy="144016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179512" y="6125234"/>
            <a:ext cx="81369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Myös vertailukouluista löytyy aineenvaihduntatuotteita !</a:t>
            </a:r>
            <a:endParaRPr lang="fi-FI" sz="2000" b="1" dirty="0"/>
          </a:p>
        </p:txBody>
      </p:sp>
      <p:sp>
        <p:nvSpPr>
          <p:cNvPr id="11" name="Oval 10"/>
          <p:cNvSpPr/>
          <p:nvPr/>
        </p:nvSpPr>
        <p:spPr>
          <a:xfrm>
            <a:off x="1619672" y="2852936"/>
            <a:ext cx="864096" cy="25202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179512" y="5693186"/>
            <a:ext cx="81369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Useampia aineenvaihduntatuotteita löytyy vauriokouluista !</a:t>
            </a:r>
            <a:endParaRPr lang="fi-FI" sz="2000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12918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984" y="297173"/>
            <a:ext cx="8856984" cy="863749"/>
          </a:xfrm>
        </p:spPr>
        <p:txBody>
          <a:bodyPr>
            <a:normAutofit fontScale="90000"/>
          </a:bodyPr>
          <a:lstStyle/>
          <a:p>
            <a:r>
              <a:rPr lang="fi-FI" sz="2800" dirty="0" smtClean="0"/>
              <a:t>Mikrobien aineenvaihduntatuotteiden esiintyminen suomalaisissa vaurio- ja vertailukouluissa</a:t>
            </a:r>
            <a:endParaRPr lang="fi-FI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5" t="26924" r="7907" b="40116"/>
          <a:stretch/>
        </p:blipFill>
        <p:spPr bwMode="auto">
          <a:xfrm>
            <a:off x="107504" y="1786960"/>
            <a:ext cx="893846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1709" y="1423809"/>
            <a:ext cx="2160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1600" dirty="0" smtClean="0"/>
              <a:t>Kouluja 36 kpl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6804248" y="818024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>
                <a:solidFill>
                  <a:schemeClr val="accent1"/>
                </a:solidFill>
                <a:latin typeface="+mj-lt"/>
              </a:rPr>
              <a:t>Peitzsch</a:t>
            </a:r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fi-FI" sz="1600" b="1" i="1" dirty="0" smtClean="0">
                <a:solidFill>
                  <a:schemeClr val="accent1"/>
                </a:solidFill>
                <a:latin typeface="+mj-lt"/>
              </a:rPr>
              <a:t>et al. </a:t>
            </a:r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2012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880" y="6156882"/>
            <a:ext cx="81369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Myös vertailukouluista löytyy </a:t>
            </a:r>
            <a:r>
              <a:rPr lang="fi-FI" sz="2000" b="1" dirty="0" smtClean="0">
                <a:sym typeface="Wingdings" panose="05000000000000000000" pitchFamily="2" charset="2"/>
              </a:rPr>
              <a:t>aineenvaihduntatuotteita!</a:t>
            </a:r>
            <a:endParaRPr lang="fi-FI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4880" y="5661248"/>
            <a:ext cx="81369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Useampia aineenvaihduntatuotteita löytyy </a:t>
            </a:r>
            <a:r>
              <a:rPr lang="fi-FI" sz="2000" b="1" dirty="0" smtClean="0">
                <a:sym typeface="Wingdings" panose="05000000000000000000" pitchFamily="2" charset="2"/>
              </a:rPr>
              <a:t>vauriokouluista!</a:t>
            </a:r>
            <a:endParaRPr lang="fi-FI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48708" y="1722398"/>
            <a:ext cx="20032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dirty="0" smtClean="0"/>
              <a:t>Vauriokoulut Suomi </a:t>
            </a:r>
            <a:endParaRPr lang="fi-FI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64122" y="1700808"/>
            <a:ext cx="21097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dirty="0" smtClean="0"/>
              <a:t>Vertailukoulut Suomi </a:t>
            </a:r>
            <a:endParaRPr lang="fi-FI" sz="1600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333596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447862" y="3140968"/>
            <a:ext cx="2492290" cy="15586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13793" r="14412" b="10917"/>
          <a:stretch/>
        </p:blipFill>
        <p:spPr bwMode="auto">
          <a:xfrm>
            <a:off x="6734756" y="1436268"/>
            <a:ext cx="2172939" cy="156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85184"/>
            <a:ext cx="30670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96952"/>
            <a:ext cx="2809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6309" r="15114"/>
          <a:stretch/>
        </p:blipFill>
        <p:spPr bwMode="auto">
          <a:xfrm>
            <a:off x="4999354" y="712380"/>
            <a:ext cx="1669311" cy="22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5566"/>
            <a:ext cx="291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6910" r="10338" b="6031"/>
          <a:stretch/>
        </p:blipFill>
        <p:spPr bwMode="auto">
          <a:xfrm rot="10800000">
            <a:off x="467544" y="4699591"/>
            <a:ext cx="1811686" cy="173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3691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Ruokatarvikkeet ↑</a:t>
            </a:r>
            <a:endParaRPr lang="fi-FI" dirty="0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4" r="3951"/>
          <a:stretch/>
        </p:blipFill>
        <p:spPr bwMode="auto">
          <a:xfrm>
            <a:off x="3275856" y="950680"/>
            <a:ext cx="1939522" cy="20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2" y="533777"/>
            <a:ext cx="8964488" cy="648023"/>
          </a:xfrm>
        </p:spPr>
        <p:txBody>
          <a:bodyPr>
            <a:noAutofit/>
          </a:bodyPr>
          <a:lstStyle/>
          <a:p>
            <a:r>
              <a:rPr lang="fi-FI" sz="2800" dirty="0" smtClean="0"/>
              <a:t>Sisäilman ja rakennuksen </a:t>
            </a:r>
            <a:r>
              <a:rPr lang="fi-FI" sz="2800" dirty="0" err="1" smtClean="0"/>
              <a:t>mikrobiston</a:t>
            </a:r>
            <a:r>
              <a:rPr lang="fi-FI" sz="2800" dirty="0" smtClean="0"/>
              <a:t> ns. normaalilähteitä</a:t>
            </a:r>
            <a:endParaRPr lang="fi-FI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428380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Polttopuut ↑</a:t>
            </a:r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5868144" y="478786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Lemmikkieläimet ↑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507589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Kirjat </a:t>
            </a:r>
            <a:r>
              <a:rPr lang="fi-FI" dirty="0"/>
              <a:t>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7626" y="1052736"/>
            <a:ext cx="24288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Huonepöly ja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dirty="0" smtClean="0"/>
              <a:t>pölyä liikuttavat tekijät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matoilla kävely </a:t>
            </a:r>
            <a:r>
              <a:rPr lang="fi-FI" dirty="0"/>
              <a:t>↑</a:t>
            </a:r>
            <a:r>
              <a:rPr lang="fi-FI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siivoaminen ↑↑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purkutyöt ↑↑</a:t>
            </a:r>
            <a:r>
              <a:rPr lang="fi-FI" dirty="0"/>
              <a:t>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imurointi </a:t>
            </a:r>
            <a:r>
              <a:rPr lang="fi-FI" dirty="0"/>
              <a:t>↓↓</a:t>
            </a:r>
            <a:r>
              <a:rPr lang="fi-FI" dirty="0" smtClean="0"/>
              <a:t>&amp;↑</a:t>
            </a:r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10" y="5108677"/>
            <a:ext cx="1862336" cy="143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3447862" y="5649220"/>
            <a:ext cx="1368152" cy="8925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2987824" y="472514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Kellarikerros </a:t>
            </a:r>
            <a:r>
              <a:rPr lang="fi-FI" dirty="0"/>
              <a:t>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5896" y="3429000"/>
            <a:ext cx="22589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SISÄILMAN </a:t>
            </a:r>
          </a:p>
          <a:p>
            <a:r>
              <a:rPr lang="fi-FI" sz="2800" b="1" dirty="0" smtClean="0">
                <a:solidFill>
                  <a:schemeClr val="bg1"/>
                </a:solidFill>
              </a:rPr>
              <a:t>SIENI-ITIÖT</a:t>
            </a:r>
            <a:endParaRPr lang="fi-FI" sz="28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1" idx="1"/>
          </p:cNvCxnSpPr>
          <p:nvPr/>
        </p:nvCxnSpPr>
        <p:spPr>
          <a:xfrm flipH="1">
            <a:off x="5868144" y="2760896"/>
            <a:ext cx="739482" cy="668104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71800" y="2760896"/>
            <a:ext cx="864096" cy="668104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78517" y="4383107"/>
            <a:ext cx="1185371" cy="526704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508104" y="4598112"/>
            <a:ext cx="576064" cy="847112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489568" y="4750512"/>
            <a:ext cx="216024" cy="898708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64088" y="2699628"/>
            <a:ext cx="144016" cy="441340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58299" y="269962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Huonekasvit </a:t>
            </a:r>
            <a:r>
              <a:rPr lang="fi-FI" dirty="0"/>
              <a:t>↑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843808" y="3861048"/>
            <a:ext cx="513685" cy="27003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n numeron paikkamerkki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46150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Ilmasto ja vuodenaika vaikuttaa sisäilman mikrobipitoisuuksiin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200" dirty="0" smtClean="0"/>
              <a:t>Lämpimässä ilmastossa sienten </a:t>
            </a:r>
            <a:r>
              <a:rPr lang="fi-FI" sz="2200" b="1" dirty="0" smtClean="0"/>
              <a:t>keskipitoisuus</a:t>
            </a:r>
            <a:r>
              <a:rPr lang="fi-FI" sz="2200" dirty="0" smtClean="0"/>
              <a:t> ~ 1000 cfu/m</a:t>
            </a:r>
            <a:r>
              <a:rPr lang="fi-FI" sz="2200" baseline="30000" dirty="0" smtClean="0"/>
              <a:t>3</a:t>
            </a:r>
          </a:p>
          <a:p>
            <a:pPr>
              <a:lnSpc>
                <a:spcPct val="100000"/>
              </a:lnSpc>
            </a:pPr>
            <a:r>
              <a:rPr lang="fi-FI" sz="2200" dirty="0" smtClean="0"/>
              <a:t>Lauhkeissa ja viileämmissä ilmastoissa (kuten Suomi) vuodenaikaisvaihtelu </a:t>
            </a:r>
            <a:r>
              <a:rPr lang="fi-FI" sz="2200" dirty="0" smtClean="0">
                <a:sym typeface="Wingdings" panose="05000000000000000000" pitchFamily="2" charset="2"/>
              </a:rPr>
              <a:t>vaikuttaa </a:t>
            </a:r>
            <a:r>
              <a:rPr lang="fi-FI" sz="2200" dirty="0">
                <a:sym typeface="Wingdings" panose="05000000000000000000" pitchFamily="2" charset="2"/>
              </a:rPr>
              <a:t>ulkoilman </a:t>
            </a:r>
            <a:r>
              <a:rPr lang="fi-FI" sz="2200" dirty="0" smtClean="0">
                <a:sym typeface="Wingdings" panose="05000000000000000000" pitchFamily="2" charset="2"/>
              </a:rPr>
              <a:t>ja sisäilman sienipitoisuuksiin</a:t>
            </a:r>
          </a:p>
          <a:p>
            <a:pPr lvl="1">
              <a:lnSpc>
                <a:spcPct val="100000"/>
              </a:lnSpc>
            </a:pPr>
            <a:r>
              <a:rPr lang="fi-FI" sz="1900" dirty="0" smtClean="0">
                <a:sym typeface="Wingdings" panose="05000000000000000000" pitchFamily="2" charset="2"/>
              </a:rPr>
              <a:t>kesällä sisäilman </a:t>
            </a:r>
            <a:r>
              <a:rPr lang="fi-FI" sz="1900" b="1" dirty="0" smtClean="0">
                <a:sym typeface="Wingdings" panose="05000000000000000000" pitchFamily="2" charset="2"/>
              </a:rPr>
              <a:t>keskipitoisuus</a:t>
            </a:r>
            <a:r>
              <a:rPr lang="fi-FI" sz="1900" dirty="0" smtClean="0">
                <a:sym typeface="Wingdings" panose="05000000000000000000" pitchFamily="2" charset="2"/>
              </a:rPr>
              <a:t> </a:t>
            </a:r>
            <a:r>
              <a:rPr lang="fi-FI" sz="1900" dirty="0"/>
              <a:t>~ </a:t>
            </a:r>
            <a:r>
              <a:rPr lang="fi-FI" sz="1900" dirty="0" smtClean="0">
                <a:sym typeface="Wingdings" panose="05000000000000000000" pitchFamily="2" charset="2"/>
              </a:rPr>
              <a:t>100 </a:t>
            </a:r>
            <a:r>
              <a:rPr lang="fi-FI" sz="1900" dirty="0" smtClean="0"/>
              <a:t>cfu/m</a:t>
            </a:r>
            <a:r>
              <a:rPr lang="fi-FI" sz="1900" baseline="30000" dirty="0" smtClean="0"/>
              <a:t>3</a:t>
            </a:r>
            <a:endParaRPr lang="fi-FI" sz="1900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</a:pPr>
            <a:r>
              <a:rPr lang="fi-FI" sz="1900" dirty="0" smtClean="0">
                <a:sym typeface="Wingdings" panose="05000000000000000000" pitchFamily="2" charset="2"/>
              </a:rPr>
              <a:t>talvella </a:t>
            </a:r>
            <a:r>
              <a:rPr lang="fi-FI" sz="1900" dirty="0" smtClean="0"/>
              <a:t>~ </a:t>
            </a:r>
            <a:r>
              <a:rPr lang="fi-FI" sz="1900" dirty="0" smtClean="0">
                <a:sym typeface="Wingdings" panose="05000000000000000000" pitchFamily="2" charset="2"/>
              </a:rPr>
              <a:t>10 </a:t>
            </a:r>
            <a:r>
              <a:rPr lang="fi-FI" sz="1900" dirty="0" smtClean="0"/>
              <a:t>cfu/m</a:t>
            </a:r>
            <a:r>
              <a:rPr lang="fi-FI" sz="1900" baseline="30000" dirty="0" smtClean="0"/>
              <a:t>3 </a:t>
            </a:r>
            <a:r>
              <a:rPr lang="fi-FI" sz="1900" dirty="0" smtClean="0">
                <a:sym typeface="Wingdings" panose="05000000000000000000" pitchFamily="2" charset="2"/>
              </a:rPr>
              <a:t>(</a:t>
            </a:r>
            <a:r>
              <a:rPr lang="fi-FI" sz="1900" dirty="0">
                <a:sym typeface="Wingdings" panose="05000000000000000000" pitchFamily="2" charset="2"/>
              </a:rPr>
              <a:t>lumi maassa</a:t>
            </a:r>
            <a:r>
              <a:rPr lang="fi-FI" sz="1900" dirty="0" smtClean="0">
                <a:sym typeface="Wingdings" panose="05000000000000000000" pitchFamily="2" charset="2"/>
              </a:rPr>
              <a:t>)</a:t>
            </a:r>
          </a:p>
          <a:p>
            <a:pPr marL="536575" lvl="1" indent="0">
              <a:lnSpc>
                <a:spcPct val="100000"/>
              </a:lnSpc>
              <a:buNone/>
            </a:pPr>
            <a:endParaRPr lang="fi-FI" sz="2200" dirty="0" smtClean="0">
              <a:sym typeface="Wingdings" panose="05000000000000000000" pitchFamily="2" charset="2"/>
            </a:endParaRPr>
          </a:p>
          <a:p>
            <a:pPr marL="84138" indent="0">
              <a:lnSpc>
                <a:spcPct val="100000"/>
              </a:lnSpc>
              <a:buNone/>
            </a:pPr>
            <a:r>
              <a:rPr lang="fi-FI" sz="1600" b="1" dirty="0" smtClean="0"/>
              <a:t>	</a:t>
            </a:r>
          </a:p>
          <a:p>
            <a:pPr marL="84138" indent="0">
              <a:lnSpc>
                <a:spcPct val="100000"/>
              </a:lnSpc>
              <a:buNone/>
            </a:pPr>
            <a:endParaRPr lang="fi-FI" sz="1600" b="1" dirty="0" smtClean="0"/>
          </a:p>
          <a:p>
            <a:pPr>
              <a:lnSpc>
                <a:spcPct val="100000"/>
              </a:lnSpc>
            </a:pPr>
            <a:endParaRPr lang="fi-FI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13581" y="4232885"/>
            <a:ext cx="8716838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2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i-FI" sz="2200" dirty="0" smtClean="0">
                <a:solidFill>
                  <a:srgbClr val="000000"/>
                </a:solidFill>
                <a:sym typeface="Wingdings" panose="05000000000000000000" pitchFamily="2" charset="2"/>
              </a:rPr>
              <a:t>Talvella otetut ilmanäytteet kuvaavat paremmin sisälähteitä!</a:t>
            </a:r>
            <a:endParaRPr lang="fi-FI" sz="2200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/>
          <a:stretch/>
        </p:blipFill>
        <p:spPr bwMode="auto">
          <a:xfrm>
            <a:off x="679201" y="4743666"/>
            <a:ext cx="4027145" cy="182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"/>
          <a:stretch/>
        </p:blipFill>
        <p:spPr bwMode="auto">
          <a:xfrm>
            <a:off x="4706346" y="4743666"/>
            <a:ext cx="4042118" cy="18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73178" y="4674684"/>
            <a:ext cx="20008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 smtClean="0">
                <a:solidFill>
                  <a:srgbClr val="000000"/>
                </a:solidFill>
              </a:rPr>
              <a:t>Kuvat: </a:t>
            </a:r>
            <a:r>
              <a:rPr lang="fi-FI" sz="1050" dirty="0" err="1" smtClean="0">
                <a:solidFill>
                  <a:srgbClr val="000000"/>
                </a:solidFill>
              </a:rPr>
              <a:t>Discoveringfinland.com</a:t>
            </a:r>
            <a:endParaRPr lang="fi-FI" sz="1050" dirty="0">
              <a:solidFill>
                <a:srgbClr val="000000"/>
              </a:solidFill>
            </a:endParaRP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936029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7" t="29215" r="21850" b="25418"/>
          <a:stretch/>
        </p:blipFill>
        <p:spPr bwMode="auto">
          <a:xfrm>
            <a:off x="251520" y="1152158"/>
            <a:ext cx="3384375" cy="53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3528" y="116681"/>
            <a:ext cx="8640960" cy="1008063"/>
          </a:xfrm>
        </p:spPr>
        <p:txBody>
          <a:bodyPr/>
          <a:lstStyle/>
          <a:p>
            <a:r>
              <a:rPr lang="fi-FI" dirty="0"/>
              <a:t>E</a:t>
            </a:r>
            <a:r>
              <a:rPr lang="fi-FI" dirty="0" smtClean="0"/>
              <a:t>linkykyisten mikrobien vuodenaikaisvaihtelu</a:t>
            </a:r>
            <a:br>
              <a:rPr lang="fi-FI" dirty="0" smtClean="0"/>
            </a:br>
            <a:r>
              <a:rPr lang="fi-FI" sz="1800" dirty="0" smtClean="0"/>
              <a:t>                                                                                           </a:t>
            </a:r>
            <a:r>
              <a:rPr lang="fi-FI" sz="1600" dirty="0" smtClean="0"/>
              <a:t>Kaarakainen </a:t>
            </a:r>
            <a:r>
              <a:rPr lang="fi-FI" sz="1600" i="1" dirty="0" smtClean="0"/>
              <a:t>et al. </a:t>
            </a:r>
            <a:r>
              <a:rPr lang="fi-FI" sz="1600" dirty="0" smtClean="0"/>
              <a:t>2008</a:t>
            </a:r>
            <a:endParaRPr lang="fi-FI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0" t="27933" r="9831" b="63907"/>
          <a:stretch/>
        </p:blipFill>
        <p:spPr bwMode="auto">
          <a:xfrm>
            <a:off x="3707904" y="1214748"/>
            <a:ext cx="991997" cy="8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77040" y="1412776"/>
            <a:ext cx="37305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dirty="0"/>
              <a:t>Kuopion keskusta ja ympäröivä </a:t>
            </a:r>
            <a:br>
              <a:rPr lang="fi-FI" dirty="0"/>
            </a:br>
            <a:r>
              <a:rPr lang="fi-FI" dirty="0"/>
              <a:t>maaseutualue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dirty="0"/>
              <a:t>Keräysjakso 13 kk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dirty="0"/>
              <a:t>Yksi pylväs = yksi kuukausi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dirty="0" smtClean="0"/>
              <a:t>Pitoisuudet cfu/m</a:t>
            </a:r>
            <a:r>
              <a:rPr lang="fi-FI" baseline="30000" dirty="0" smtClean="0"/>
              <a:t>3</a:t>
            </a:r>
            <a:r>
              <a:rPr lang="fi-FI" dirty="0" smtClean="0"/>
              <a:t> (GM±GSD)</a:t>
            </a:r>
          </a:p>
          <a:p>
            <a:pPr>
              <a:buClr>
                <a:schemeClr val="accent2"/>
              </a:buClr>
            </a:pP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5148064" y="3212976"/>
            <a:ext cx="3528392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Sekä sienillä että bakteereilla on tilastollisesti merkitsevä  vuodenaikaisvaihtelu</a:t>
            </a:r>
            <a:endParaRPr lang="fi-FI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48064" y="4697849"/>
            <a:ext cx="3528392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fi-FI" sz="2000" b="1" dirty="0">
                <a:sym typeface="Wingdings" panose="05000000000000000000" pitchFamily="2" charset="2"/>
              </a:rPr>
              <a:t>Talvella </a:t>
            </a:r>
            <a:r>
              <a:rPr lang="fi-FI" sz="2000" b="1" dirty="0" smtClean="0">
                <a:sym typeface="Wingdings" panose="05000000000000000000" pitchFamily="2" charset="2"/>
              </a:rPr>
              <a:t>matalimmat pitoisuudet, kesällä ja syksyllä korkeimmat!</a:t>
            </a:r>
            <a:endParaRPr lang="fi-FI" sz="2000" b="1" dirty="0"/>
          </a:p>
        </p:txBody>
      </p:sp>
      <p:sp>
        <p:nvSpPr>
          <p:cNvPr id="7" name="Oval 6"/>
          <p:cNvSpPr/>
          <p:nvPr/>
        </p:nvSpPr>
        <p:spPr>
          <a:xfrm>
            <a:off x="2555776" y="2636912"/>
            <a:ext cx="432048" cy="86409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/>
          <p:cNvSpPr/>
          <p:nvPr/>
        </p:nvSpPr>
        <p:spPr>
          <a:xfrm>
            <a:off x="1187624" y="2492896"/>
            <a:ext cx="432048" cy="86409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1691680" y="1628800"/>
            <a:ext cx="648072" cy="661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Oval 17"/>
          <p:cNvSpPr/>
          <p:nvPr/>
        </p:nvSpPr>
        <p:spPr>
          <a:xfrm>
            <a:off x="2987824" y="1759749"/>
            <a:ext cx="648072" cy="661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/>
          <p:cNvSpPr txBox="1"/>
          <p:nvPr/>
        </p:nvSpPr>
        <p:spPr>
          <a:xfrm>
            <a:off x="1835696" y="1124744"/>
            <a:ext cx="12618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Sienet        </a:t>
            </a:r>
            <a:endParaRPr lang="fi-FI" sz="1600" b="1" dirty="0"/>
          </a:p>
        </p:txBody>
      </p:sp>
      <p:sp>
        <p:nvSpPr>
          <p:cNvPr id="15" name="Tekstiruutu 14"/>
          <p:cNvSpPr txBox="1"/>
          <p:nvPr/>
        </p:nvSpPr>
        <p:spPr>
          <a:xfrm>
            <a:off x="1691680" y="3883833"/>
            <a:ext cx="15247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Bakteerit        </a:t>
            </a:r>
            <a:endParaRPr lang="fi-FI" sz="1600" b="1" dirty="0"/>
          </a:p>
        </p:txBody>
      </p:sp>
      <p:sp>
        <p:nvSpPr>
          <p:cNvPr id="3" name="Tekstiruutu 2"/>
          <p:cNvSpPr txBox="1"/>
          <p:nvPr/>
        </p:nvSpPr>
        <p:spPr>
          <a:xfrm>
            <a:off x="921564" y="3573016"/>
            <a:ext cx="27606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200" dirty="0"/>
              <a:t>m</a:t>
            </a:r>
            <a:r>
              <a:rPr lang="fi-FI" sz="1200" dirty="0" smtClean="0"/>
              <a:t>aaseutualue      kaupungin keskusta</a:t>
            </a:r>
            <a:endParaRPr lang="fi-FI" sz="1200" dirty="0"/>
          </a:p>
        </p:txBody>
      </p:sp>
      <p:sp>
        <p:nvSpPr>
          <p:cNvPr id="17" name="Tekstiruutu 16"/>
          <p:cNvSpPr txBox="1"/>
          <p:nvPr/>
        </p:nvSpPr>
        <p:spPr>
          <a:xfrm>
            <a:off x="899592" y="6309320"/>
            <a:ext cx="27863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200" dirty="0"/>
              <a:t>m</a:t>
            </a:r>
            <a:r>
              <a:rPr lang="fi-FI" sz="1200" dirty="0" smtClean="0"/>
              <a:t>aaseutualue      </a:t>
            </a:r>
            <a:r>
              <a:rPr lang="fi-FI" sz="1200" dirty="0"/>
              <a:t>k</a:t>
            </a:r>
            <a:r>
              <a:rPr lang="fi-FI" sz="1200" dirty="0" smtClean="0"/>
              <a:t>aupungin keskusta</a:t>
            </a:r>
            <a:endParaRPr lang="fi-FI" sz="1200" dirty="0"/>
          </a:p>
        </p:txBody>
      </p:sp>
      <p:sp>
        <p:nvSpPr>
          <p:cNvPr id="16" name="Dian numeron paikkamerkki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89661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8084" y="296726"/>
            <a:ext cx="8712968" cy="1008063"/>
          </a:xfrm>
        </p:spPr>
        <p:txBody>
          <a:bodyPr/>
          <a:lstStyle/>
          <a:p>
            <a:r>
              <a:rPr lang="fi-FI" sz="2800" dirty="0" smtClean="0"/>
              <a:t>Sisä- ja ulkoilman elinkykyiset bakteerit, niiden pitoisuudet ja lajisto                              </a:t>
            </a:r>
            <a:r>
              <a:rPr lang="fi-FI" sz="1600" dirty="0" smtClean="0"/>
              <a:t>Nevalainen 1989</a:t>
            </a:r>
            <a:endParaRPr lang="fi-FI" sz="1800" dirty="0"/>
          </a:p>
        </p:txBody>
      </p:sp>
      <p:graphicFrame>
        <p:nvGraphicFramePr>
          <p:cNvPr id="7" name="Sisällön paikkamerkki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3814126"/>
              </p:ext>
            </p:extLst>
          </p:nvPr>
        </p:nvGraphicFramePr>
        <p:xfrm>
          <a:off x="4601516" y="1628800"/>
          <a:ext cx="4392488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274"/>
                <a:gridCol w="1285607"/>
                <a:gridCol w="1285607"/>
              </a:tblGrid>
              <a:tr h="944880">
                <a:tc>
                  <a:txBody>
                    <a:bodyPr/>
                    <a:lstStyle/>
                    <a:p>
                      <a:r>
                        <a:rPr lang="fi-FI" dirty="0" smtClean="0"/>
                        <a:t>Bakteerisuku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Esiintyminen (%)</a:t>
                      </a:r>
                    </a:p>
                    <a:p>
                      <a:pPr algn="ctr"/>
                      <a:r>
                        <a:rPr lang="fi-FI" sz="1400" dirty="0" smtClean="0"/>
                        <a:t>sisäilmassa</a:t>
                      </a:r>
                    </a:p>
                    <a:p>
                      <a:pPr algn="ctr"/>
                      <a:r>
                        <a:rPr lang="fi-FI" sz="1400" dirty="0" smtClean="0"/>
                        <a:t>(n=2058)</a:t>
                      </a:r>
                      <a:endParaRPr lang="fi-FI" sz="1400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Esiintyminen (%)</a:t>
                      </a:r>
                    </a:p>
                    <a:p>
                      <a:pPr algn="ctr"/>
                      <a:r>
                        <a:rPr lang="fi-FI" sz="1400" dirty="0" smtClean="0"/>
                        <a:t>ulkoilmassa</a:t>
                      </a:r>
                    </a:p>
                    <a:p>
                      <a:pPr algn="ctr"/>
                      <a:r>
                        <a:rPr lang="fi-FI" sz="1400" dirty="0" smtClean="0"/>
                        <a:t>(n=130)</a:t>
                      </a:r>
                      <a:endParaRPr lang="fi-FI" sz="1400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Micrococcus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30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</a:t>
                      </a:r>
                      <a:r>
                        <a:rPr lang="fi-FI" baseline="0" dirty="0" smtClean="0"/>
                        <a:t> 1</a:t>
                      </a:r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Staphylococcus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10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</a:tr>
              <a:tr h="340953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Bacillus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nd</a:t>
                      </a:r>
                      <a:endParaRPr lang="fi-FI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Moraxella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nd</a:t>
                      </a:r>
                      <a:endParaRPr lang="fi-FI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Aeromonas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nd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Agrobacterium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Acinetobacter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Flavobacterium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&lt; 1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</a:t>
                      </a:r>
                      <a:endParaRPr lang="fi-FI" dirty="0"/>
                    </a:p>
                  </a:txBody>
                  <a:tcPr marL="73152" marR="73152"/>
                </a:tc>
              </a:tr>
              <a:tr h="345689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Pseudomonas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 </a:t>
                      </a:r>
                      <a:endParaRPr lang="fi-FI" dirty="0"/>
                    </a:p>
                  </a:txBody>
                  <a:tcPr marL="73152" marR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32</a:t>
                      </a:r>
                      <a:endParaRPr lang="fi-FI" dirty="0"/>
                    </a:p>
                  </a:txBody>
                  <a:tcPr marL="73152" marR="73152"/>
                </a:tc>
              </a:tr>
            </a:tbl>
          </a:graphicData>
        </a:graphic>
      </p:graphicFrame>
      <p:sp>
        <p:nvSpPr>
          <p:cNvPr id="11" name="Sisällön paikkamerkki 10"/>
          <p:cNvSpPr>
            <a:spLocks noGrp="1"/>
          </p:cNvSpPr>
          <p:nvPr>
            <p:ph sz="half" idx="2"/>
          </p:nvPr>
        </p:nvSpPr>
        <p:spPr>
          <a:xfrm>
            <a:off x="471090" y="1628800"/>
            <a:ext cx="4033838" cy="4392612"/>
          </a:xfrm>
        </p:spPr>
        <p:txBody>
          <a:bodyPr/>
          <a:lstStyle/>
          <a:p>
            <a:r>
              <a:rPr lang="fi-FI" dirty="0" smtClean="0"/>
              <a:t>Bakteeripitoisuudet kotien sisäilmassa</a:t>
            </a:r>
            <a:endParaRPr lang="fi-FI" dirty="0"/>
          </a:p>
          <a:p>
            <a:pPr lvl="1"/>
            <a:r>
              <a:rPr lang="fi-FI" dirty="0" smtClean="0"/>
              <a:t>n </a:t>
            </a:r>
            <a:r>
              <a:rPr lang="fi-FI" dirty="0"/>
              <a:t>= 162</a:t>
            </a:r>
          </a:p>
          <a:p>
            <a:pPr lvl="1"/>
            <a:r>
              <a:rPr lang="fi-FI" dirty="0" smtClean="0"/>
              <a:t>GM = 570 cfu/m</a:t>
            </a:r>
            <a:r>
              <a:rPr lang="fi-FI" baseline="30000" dirty="0" smtClean="0"/>
              <a:t>3</a:t>
            </a:r>
          </a:p>
          <a:p>
            <a:r>
              <a:rPr lang="fi-FI" dirty="0" smtClean="0"/>
              <a:t>Ulkoilman bakteeripitoisuudet</a:t>
            </a:r>
            <a:endParaRPr lang="fi-FI" dirty="0"/>
          </a:p>
          <a:p>
            <a:pPr lvl="1"/>
            <a:r>
              <a:rPr lang="fi-FI" dirty="0"/>
              <a:t>n = </a:t>
            </a:r>
            <a:r>
              <a:rPr lang="fi-FI" dirty="0" smtClean="0"/>
              <a:t>139</a:t>
            </a:r>
            <a:endParaRPr lang="fi-FI" dirty="0"/>
          </a:p>
          <a:p>
            <a:pPr lvl="1"/>
            <a:r>
              <a:rPr lang="fi-FI" dirty="0"/>
              <a:t>GM = </a:t>
            </a:r>
            <a:r>
              <a:rPr lang="fi-FI" dirty="0" smtClean="0"/>
              <a:t>60 </a:t>
            </a:r>
            <a:r>
              <a:rPr lang="fi-FI" dirty="0"/>
              <a:t>cfu/m</a:t>
            </a:r>
            <a:r>
              <a:rPr lang="fi-FI" baseline="30000" dirty="0"/>
              <a:t>3</a:t>
            </a:r>
          </a:p>
          <a:p>
            <a:pPr lvl="1"/>
            <a:endParaRPr lang="fi-FI" sz="2000" baseline="30000" dirty="0" smtClean="0"/>
          </a:p>
        </p:txBody>
      </p:sp>
      <p:sp>
        <p:nvSpPr>
          <p:cNvPr id="9" name="Ellipsi 8"/>
          <p:cNvSpPr/>
          <p:nvPr/>
        </p:nvSpPr>
        <p:spPr>
          <a:xfrm>
            <a:off x="6775537" y="2564904"/>
            <a:ext cx="576064" cy="144016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/>
          <p:cNvSpPr/>
          <p:nvPr/>
        </p:nvSpPr>
        <p:spPr>
          <a:xfrm>
            <a:off x="8100392" y="5202197"/>
            <a:ext cx="576064" cy="63007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217426" y="4501569"/>
            <a:ext cx="417646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i-FI" sz="2000" b="1" dirty="0" smtClean="0">
                <a:sym typeface="Wingdings" panose="05000000000000000000" pitchFamily="2" charset="2"/>
              </a:rPr>
              <a:t>Sisäilman bakteeripitoisuudet </a:t>
            </a:r>
          </a:p>
          <a:p>
            <a:r>
              <a:rPr lang="fi-FI" sz="2000" b="1" dirty="0">
                <a:sym typeface="Wingdings" panose="05000000000000000000" pitchFamily="2" charset="2"/>
              </a:rPr>
              <a:t> </a:t>
            </a:r>
            <a:r>
              <a:rPr lang="fi-FI" sz="2000" b="1" dirty="0" smtClean="0">
                <a:sym typeface="Wingdings" panose="05000000000000000000" pitchFamily="2" charset="2"/>
              </a:rPr>
              <a:t>   korkeammat ja lajisto erilainen</a:t>
            </a:r>
          </a:p>
          <a:p>
            <a:r>
              <a:rPr lang="fi-FI" sz="2000" b="1" dirty="0">
                <a:sym typeface="Wingdings" panose="05000000000000000000" pitchFamily="2" charset="2"/>
              </a:rPr>
              <a:t> </a:t>
            </a:r>
            <a:r>
              <a:rPr lang="fi-FI" sz="2000" b="1" dirty="0" smtClean="0">
                <a:sym typeface="Wingdings" panose="05000000000000000000" pitchFamily="2" charset="2"/>
              </a:rPr>
              <a:t>   kuin ulkoilmassa !</a:t>
            </a:r>
            <a:endParaRPr lang="fi-FI" sz="2000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34016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Ho">
  <a:themeElements>
    <a:clrScheme name="KoHo">
      <a:dk1>
        <a:sysClr val="windowText" lastClr="000000"/>
      </a:dk1>
      <a:lt1>
        <a:sysClr val="window" lastClr="FFFFFF"/>
      </a:lt1>
      <a:dk2>
        <a:srgbClr val="92CDDC"/>
      </a:dk2>
      <a:lt2>
        <a:srgbClr val="ECDEBB"/>
      </a:lt2>
      <a:accent1>
        <a:srgbClr val="44697D"/>
      </a:accent1>
      <a:accent2>
        <a:srgbClr val="C60C30"/>
      </a:accent2>
      <a:accent3>
        <a:srgbClr val="6AADE4"/>
      </a:accent3>
      <a:accent4>
        <a:srgbClr val="A6BCC6"/>
      </a:accent4>
      <a:accent5>
        <a:srgbClr val="00B2A9"/>
      </a:accent5>
      <a:accent6>
        <a:srgbClr val="9DBCB0"/>
      </a:accent6>
      <a:hlink>
        <a:srgbClr val="44697D"/>
      </a:hlink>
      <a:folHlink>
        <a:srgbClr val="F45574"/>
      </a:folHlink>
    </a:clrScheme>
    <a:fontScheme name="Kosteus ja hometalko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KoHo">
      <a:dk1>
        <a:sysClr val="windowText" lastClr="000000"/>
      </a:dk1>
      <a:lt1>
        <a:sysClr val="window" lastClr="FFFFFF"/>
      </a:lt1>
      <a:dk2>
        <a:srgbClr val="92CDDC"/>
      </a:dk2>
      <a:lt2>
        <a:srgbClr val="ECDEBB"/>
      </a:lt2>
      <a:accent1>
        <a:srgbClr val="44697D"/>
      </a:accent1>
      <a:accent2>
        <a:srgbClr val="C60C30"/>
      </a:accent2>
      <a:accent3>
        <a:srgbClr val="6AADE4"/>
      </a:accent3>
      <a:accent4>
        <a:srgbClr val="A6BCC6"/>
      </a:accent4>
      <a:accent5>
        <a:srgbClr val="00B2A9"/>
      </a:accent5>
      <a:accent6>
        <a:srgbClr val="9DBCB0"/>
      </a:accent6>
      <a:hlink>
        <a:srgbClr val="44697D"/>
      </a:hlink>
      <a:folHlink>
        <a:srgbClr val="F45574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oHo">
      <a:dk1>
        <a:sysClr val="windowText" lastClr="000000"/>
      </a:dk1>
      <a:lt1>
        <a:sysClr val="window" lastClr="FFFFFF"/>
      </a:lt1>
      <a:dk2>
        <a:srgbClr val="92CDDC"/>
      </a:dk2>
      <a:lt2>
        <a:srgbClr val="ECDEBB"/>
      </a:lt2>
      <a:accent1>
        <a:srgbClr val="44697D"/>
      </a:accent1>
      <a:accent2>
        <a:srgbClr val="C60C30"/>
      </a:accent2>
      <a:accent3>
        <a:srgbClr val="6AADE4"/>
      </a:accent3>
      <a:accent4>
        <a:srgbClr val="A6BCC6"/>
      </a:accent4>
      <a:accent5>
        <a:srgbClr val="00B2A9"/>
      </a:accent5>
      <a:accent6>
        <a:srgbClr val="9DBCB0"/>
      </a:accent6>
      <a:hlink>
        <a:srgbClr val="44697D"/>
      </a:hlink>
      <a:folHlink>
        <a:srgbClr val="F45574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KoHo.potx</Template>
  <TotalTime>1343</TotalTime>
  <Words>4426</Words>
  <Application>Microsoft Office PowerPoint</Application>
  <PresentationFormat>Näytössä katseltava diaesitys (4:3)</PresentationFormat>
  <Paragraphs>1217</Paragraphs>
  <Slides>58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58</vt:i4>
      </vt:variant>
    </vt:vector>
  </HeadingPairs>
  <TitlesOfParts>
    <vt:vector size="64" baseType="lpstr">
      <vt:lpstr>ＭＳ Ｐゴシック</vt:lpstr>
      <vt:lpstr>Arial</vt:lpstr>
      <vt:lpstr>Arial Narrow</vt:lpstr>
      <vt:lpstr>Calibri</vt:lpstr>
      <vt:lpstr>Wingdings</vt:lpstr>
      <vt:lpstr>KoHo</vt:lpstr>
      <vt:lpstr>1.8.1 ILMAN MIKROBISTO ASUNNOISSA, KOULUISSA JA PÄIVÄKODEISSA</vt:lpstr>
      <vt:lpstr>Saatteeksi opetusmateriaalin käyttöön</vt:lpstr>
      <vt:lpstr>Sisällysluettelo</vt:lpstr>
      <vt:lpstr>Asunnot</vt:lpstr>
      <vt:lpstr>Asuntojen sisäilman elinkykyisten mikrobien pitoisuudet</vt:lpstr>
      <vt:lpstr>Sisäilman ja rakennuksen mikrobiston ns. normaalilähteitä</vt:lpstr>
      <vt:lpstr>Ilmasto ja vuodenaika vaikuttaa sisäilman mikrobipitoisuuksiin</vt:lpstr>
      <vt:lpstr>Elinkykyisten mikrobien vuodenaikaisvaihtelu                                                                                            Kaarakainen et al. 2008</vt:lpstr>
      <vt:lpstr>Sisä- ja ulkoilman elinkykyiset bakteerit, niiden pitoisuudet ja lajisto                              Nevalainen 1989</vt:lpstr>
      <vt:lpstr>Sisäilmassa korkeammat elinkykyisten bakteerien pitoisuudet vuodenajasta riippumatta Reponen et al. 1992</vt:lpstr>
      <vt:lpstr>Sisäilman elinkykyisten mikrobipitoisuudet kodeissa, joissa erilainen ilmanvaihto                              Reponen et al. 1992</vt:lpstr>
      <vt:lpstr>Ilmanvaihdon vaikutus elinkykyisten sieni-itiöiden  kulkeutumiseen ulkoilmasta sisäilmaan Reponen et al. 1989</vt:lpstr>
      <vt:lpstr>Yleisimmät vaurio- ja vertailukotien ilmanäytteissä esiintyvät elinkykyiset sienet (Suomi) Hyvärinen et al. 1993</vt:lpstr>
      <vt:lpstr>Asuntojen elinkykyiset sienet                 Hyvärinen 2002</vt:lpstr>
      <vt:lpstr>Ulkoilman, kotien sisäilman ja kotipölyn elinkykyisten sienten lajisto  Bostonissa                          Chew et al. 2003</vt:lpstr>
      <vt:lpstr>Elinkykyisten sienten pitoisuuksia eri maiden rakennuksissa                        Nevalainen et al. 2015 review</vt:lpstr>
      <vt:lpstr> - Mitä lisätietoa tai vahvistusta aiempaan ovat DNA-pohjaiset menetelmät  (esim. qPCR ja NGS) tuoneet?</vt:lpstr>
      <vt:lpstr>    Sisäilman pääasiallinen bakteerilähde on ihminen </vt:lpstr>
      <vt:lpstr>Bakteerien esiintyminen lattiapölyssä, sisäilmassa, IV-kanavan tuloilmassa sekä suodattimessa                                                                                                    Hospodsky et al. 2012</vt:lpstr>
      <vt:lpstr>Minkä verran ihmisen läsnäolo lisää huoneen bakteerien määrää?                      Hospodsky et al. 2012</vt:lpstr>
      <vt:lpstr>Kodin yleisimmät bakteerit eri paikoissa                                                                                                                         Dunn et al. 2013</vt:lpstr>
      <vt:lpstr>Niiden lajistorunsaus ja alkuperä Dunn et al. 2013</vt:lpstr>
      <vt:lpstr>Sisäilman sienipitoisuudet viljely  vs. qPCR  </vt:lpstr>
      <vt:lpstr>Vuodenaikojen vaikutus ilmanäytteissä   Viljely vs. qPCR</vt:lpstr>
      <vt:lpstr>Ilmanäytteiden mikrobiston vuodenaikaisvaihtelu qPCR:llä määritettynä                      Kaarakainen et al. 2008</vt:lpstr>
      <vt:lpstr>Ulkoilman mikrobiatlas ja mikrobien alkuperä                               Barberán et al. 2015  </vt:lpstr>
      <vt:lpstr>DNA-pohjaiset menetelmät vahvistavat aiempia viljelyllä tehtyjä havaintoja – muutamia esimerkkejä  </vt:lpstr>
      <vt:lpstr>Pölyn vuodenaikaisvaihtelu vaurio- ja vertailurakennuksissa                  Pitkäranta et al. 2008</vt:lpstr>
      <vt:lpstr>Pölyn ja rakennusmateriaalien mikrobien profilointi kloonikirjastojen avulla                         Pitkäranta et al. 2011</vt:lpstr>
      <vt:lpstr>Kloonikirjastot -korjausten  vaikutus sienilajistoon                                   Pitkäranta et al. 2011                                      </vt:lpstr>
      <vt:lpstr>Koulut ja päiväkodit</vt:lpstr>
      <vt:lpstr>Koulujen sisäilman bakteerit</vt:lpstr>
      <vt:lpstr>Koulujen sisäilman sienet                  Meklin 2002      </vt:lpstr>
      <vt:lpstr>Kosteusvaurioituneiden koulujen sisäilman indikaattorilajeja Meklin 2002</vt:lpstr>
      <vt:lpstr>Koulututkimus (KTL, Teija Meklin et al.)</vt:lpstr>
      <vt:lpstr>Elinkykyiset mikrobit vaurio- ja vertailukoulujen sisäilmassa                                           Meklin et al. 2002</vt:lpstr>
      <vt:lpstr>Elinkykyiset mikrobit betoni/tiilirakenteisten vs.  puurakenteisten koulujen sisäilmassa   Meklin et al. 2002</vt:lpstr>
      <vt:lpstr>Elinkykyiset mikrobit vaurio- ja vertailukoulujen sisäilmassa                                                                         Meklin et al. 2002</vt:lpstr>
      <vt:lpstr>PowerPoint-esitys</vt:lpstr>
      <vt:lpstr>Sisäilman elinkykyiset mikrobit kouluissa A ja B ennen korjausta ja korjausten jälkeen   Meklin et al. 2005</vt:lpstr>
      <vt:lpstr>Muutos mikrobistossa ennen korjausta ja eri tavoilla tehtyjen korjausten jälkeen       Meklin et al. 2005</vt:lpstr>
      <vt:lpstr>Elinkykyiset sisäilmamikrobit kouluissa, lämmin ilmastovyöhyke</vt:lpstr>
      <vt:lpstr>Elinkykyiset sisäilmamikrobit kodeissa ja kouluissa, lauhkea ja viileä ilmastovyöhyke</vt:lpstr>
      <vt:lpstr>Ilmanvaihdon vaikutus koulujen sisäilman mikrobipitoisuuksiin</vt:lpstr>
      <vt:lpstr>Vaurio- ja vertailukoulun viiden vuoden seurantatutkimus ja korjauksen vaikutukset sisäilmamikrobeihin                        Lignell et al. 2007</vt:lpstr>
      <vt:lpstr>Runko- ja rakennusmateriaalien vaikutus koulujen sisäilman sienipitoisuuksiin</vt:lpstr>
      <vt:lpstr>Lattioilla olevien mattojen vaikutus sisäilman mikrobipitoisuuksiin</vt:lpstr>
      <vt:lpstr>Päiväkotien elinkykyisten sienten pitoisuudet</vt:lpstr>
      <vt:lpstr>Päiväkotien elinkykyisten sienten pitoisuudet ulkoilmassa, leikki- ja makuuhuoneissa</vt:lpstr>
      <vt:lpstr>Tulvan vaikutus sisä- ja ulkoilman elinkykyisten mikrobien pitoisuuksiin ja lajistoon           He et al. 2014</vt:lpstr>
      <vt:lpstr>Kosteusvaurion tai näkyvän homekasvun vaikutus koulujen sisäilmamikrobeihin </vt:lpstr>
      <vt:lpstr>Ohjeistus kouluille - Asumisterveysasetuksen soveltamisohjeessa ohjeistusta jossain määrin</vt:lpstr>
      <vt:lpstr>Koulun sisäilman mikrobiologisen laatuun vaikuttavat tekijät  Ilmanäytteiden tulosten tulkintaan liittyviä seikkoja    (KTL:n Kouluohje 2008)</vt:lpstr>
      <vt:lpstr>Apua näytteenoton suunnitteluun  Näytteenoton syyt ja suositeltavat näytetyypit (KTL:n Kouluohje 2008)</vt:lpstr>
      <vt:lpstr>Koulurakennusten erityistiloissa (kotitalous- ja käsityöluokat tms.) myös normaalilähteitä</vt:lpstr>
      <vt:lpstr>Koulujen sisäilmassa esiintyvät mikrobien aineenvaihduntatuotteet maittain   Peitzsch et al. 2012 </vt:lpstr>
      <vt:lpstr>Mikrobien aineenvaihduntatuotteet suomalaisissa vaurio- ja vertailukouluissa                  Peitzsch et al. 2012 </vt:lpstr>
      <vt:lpstr>Mikrobien aineenvaihduntatuotteiden esiintyminen suomalaisissa vaurio- ja vertailukouluissa</vt:lpstr>
    </vt:vector>
  </TitlesOfParts>
  <Manager>Ympäristöministeriö</Manager>
  <Company>aidema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Aija Kaijärvi</dc:creator>
  <cp:lastModifiedBy>Pellinen Noora</cp:lastModifiedBy>
  <cp:revision>78</cp:revision>
  <cp:lastPrinted>2016-02-16T06:10:42Z</cp:lastPrinted>
  <dcterms:created xsi:type="dcterms:W3CDTF">2012-09-14T08:23:56Z</dcterms:created>
  <dcterms:modified xsi:type="dcterms:W3CDTF">2016-06-14T10:17:25Z</dcterms:modified>
</cp:coreProperties>
</file>