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2" r:id="rId3"/>
    <p:sldId id="290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  <p:sldId id="281" r:id="rId25"/>
    <p:sldId id="278" r:id="rId26"/>
    <p:sldId id="276" r:id="rId27"/>
    <p:sldId id="277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pos="3243">
          <p15:clr>
            <a:srgbClr val="A4A3A4"/>
          </p15:clr>
        </p15:guide>
        <p15:guide id="9" pos="5239">
          <p15:clr>
            <a:srgbClr val="A4A3A4"/>
          </p15:clr>
        </p15:guide>
        <p15:guide id="10" pos="521">
          <p15:clr>
            <a:srgbClr val="A4A3A4"/>
          </p15:clr>
        </p15:guide>
        <p15:guide id="11" pos="5556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C44"/>
    <a:srgbClr val="00B2A9"/>
    <a:srgbClr val="95B3D7"/>
    <a:srgbClr val="44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9" autoAdjust="0"/>
    <p:restoredTop sz="94660"/>
  </p:normalViewPr>
  <p:slideViewPr>
    <p:cSldViewPr showGuides="1">
      <p:cViewPr varScale="1">
        <p:scale>
          <a:sx n="81" d="100"/>
          <a:sy n="81" d="100"/>
        </p:scale>
        <p:origin x="1013" y="53"/>
      </p:cViewPr>
      <p:guideLst>
        <p:guide orient="horz" pos="2478"/>
        <p:guide orient="horz" pos="3793"/>
        <p:guide orient="horz" pos="1026"/>
        <p:guide orient="horz" pos="890"/>
        <p:guide orient="horz" pos="210"/>
        <p:guide orient="horz" pos="1842"/>
        <p:guide orient="horz" pos="2840"/>
        <p:guide pos="3243"/>
        <p:guide pos="5239"/>
        <p:guide pos="521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B6F-D7BD-410C-AB1F-00269204D9C8}" type="datetimeFigureOut">
              <a:rPr lang="fi-FI" sz="800" smtClean="0">
                <a:latin typeface="Arial" pitchFamily="34" charset="0"/>
                <a:cs typeface="Arial" pitchFamily="34" charset="0"/>
              </a:rPr>
              <a:pPr/>
              <a:t>14.6.2016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9D03-198C-4FB6-BC3D-FF132E164A92}" type="slidenum">
              <a:rPr lang="fi-FI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34323DC-88BF-4AB1-9A78-B974D90A807B}" type="datetimeFigureOut">
              <a:rPr lang="fi-FI" smtClean="0"/>
              <a:pPr/>
              <a:t>14.6.2016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B9F18BF-E348-4EEC-9C4C-E41F855D7E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9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6213" indent="-176213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3538" indent="-1873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9750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5963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2175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18BF-E348-4EEC-9C4C-E41F855D7E30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4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536" y="6197024"/>
            <a:ext cx="1462880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Hometalkoot_SLOGAN_L#18DB0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44967" cy="18722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5"/>
            <a:ext cx="7489825" cy="10795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1628775"/>
            <a:ext cx="7489825" cy="21574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3933825"/>
            <a:ext cx="74898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419600" y="1524000"/>
            <a:ext cx="3810000" cy="4876800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553200"/>
            <a:ext cx="77724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553200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1DA3-10FA-4302-8AE6-44B1237B0C38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6854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3513"/>
            <a:ext cx="6781800" cy="4732337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ykse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EF6C-DC49-45C5-963E-222995E4D6C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6" name="Alatunnisteen paikkamerkki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62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Swed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hometalkoot_su+r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6483" y="571480"/>
            <a:ext cx="3343967" cy="1316739"/>
          </a:xfrm>
          <a:prstGeom prst="rect">
            <a:avLst/>
          </a:prstGeom>
        </p:spPr>
      </p:pic>
      <p:pic>
        <p:nvPicPr>
          <p:cNvPr id="16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18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19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0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1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2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3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4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41966" y="554854"/>
            <a:ext cx="3369707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20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21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2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3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4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5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6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3668712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668713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1628775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08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28775"/>
            <a:ext cx="36744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85993"/>
            <a:ext cx="3670300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36718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5993"/>
            <a:ext cx="3671888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33376"/>
            <a:ext cx="748982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628775"/>
            <a:ext cx="7489825" cy="43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198834"/>
            <a:ext cx="802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273" y="6198834"/>
            <a:ext cx="17990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2" y="6198834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49246692-9764-4796-AF2E-897E79EBAF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hometalkoot_su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59352" y="6172703"/>
            <a:ext cx="1246898" cy="328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8" r:id="rId6"/>
    <p:sldLayoutId id="2147483659" r:id="rId7"/>
    <p:sldLayoutId id="2147483653" r:id="rId8"/>
    <p:sldLayoutId id="2147483654" r:id="rId9"/>
    <p:sldLayoutId id="2147483660" r:id="rId10"/>
    <p:sldLayoutId id="2147483655" r:id="rId11"/>
    <p:sldLayoutId id="2147483657" r:id="rId12"/>
    <p:sldLayoutId id="2147483663" r:id="rId13"/>
    <p:sldLayoutId id="2147483664" r:id="rId14"/>
  </p:sldLayoutIdLst>
  <p:transition spd="med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hyvarinen@thl.fi" TargetMode="External"/><Relationship Id="rId2" Type="http://schemas.openxmlformats.org/officeDocument/2006/relationships/hyperlink" Target="mailto:marjut.reiman@ttl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nnu.viitanen@luukku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1.8.2 ILMAN MIKROBISTO TUOTANNOLLISISSA YMPÄRISTÖISSÄ JA TOIMISTOISSA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2</a:t>
            </a:r>
            <a:r>
              <a:rPr lang="fi-FI" dirty="0" smtClean="0"/>
              <a:t> H</a:t>
            </a:r>
          </a:p>
          <a:p>
            <a:r>
              <a:rPr lang="fi-FI" smtClean="0"/>
              <a:t>3+32 </a:t>
            </a:r>
            <a:r>
              <a:rPr lang="fi-FI" dirty="0" smtClean="0"/>
              <a:t>DIAA</a:t>
            </a:r>
          </a:p>
        </p:txBody>
      </p:sp>
    </p:spTree>
    <p:extLst>
      <p:ext uri="{BB962C8B-B14F-4D97-AF65-F5344CB8AC3E}">
        <p14:creationId xmlns:p14="http://schemas.microsoft.com/office/powerpoint/2010/main" val="3945591720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Pihattonavetat</a:t>
            </a:r>
          </a:p>
        </p:txBody>
      </p:sp>
      <p:sp>
        <p:nvSpPr>
          <p:cNvPr id="37892" name="Rectangle 3"/>
          <p:cNvSpPr>
            <a:spLocks noGrp="1"/>
          </p:cNvSpPr>
          <p:nvPr>
            <p:ph idx="1"/>
          </p:nvPr>
        </p:nvSpPr>
        <p:spPr>
          <a:xfrm>
            <a:off x="827089" y="1628775"/>
            <a:ext cx="3456880" cy="4392614"/>
          </a:xfrm>
        </p:spPr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ienet 10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-10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 </a:t>
            </a:r>
            <a:r>
              <a:rPr lang="fi-FI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cfu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/m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</a:t>
            </a: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ädesienet 10-10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 </a:t>
            </a:r>
            <a:r>
              <a:rPr lang="fi-FI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cfu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/m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</a:t>
            </a:r>
          </a:p>
          <a:p>
            <a:endParaRPr lang="fi-FI" altLang="fi-FI" baseline="30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endParaRPr lang="fi-FI" altLang="fi-FI" baseline="30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endParaRPr lang="fi-FI" altLang="fi-FI" baseline="30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Pitoisuudet pieniä, huonolaatuisen rehun käsittely nostaa kuitenkin ilman mikrobipitoisuuksia</a:t>
            </a:r>
          </a:p>
          <a:p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943225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8830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ea typeface="ＭＳ Ｐゴシック" panose="020B0600070205080204" pitchFamily="34" charset="-128"/>
              </a:rPr>
              <a:t>Kompostipohjasikalat</a:t>
            </a:r>
          </a:p>
        </p:txBody>
      </p:sp>
      <p:sp>
        <p:nvSpPr>
          <p:cNvPr id="38916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ienet 10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-10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 </a:t>
            </a:r>
            <a:r>
              <a:rPr lang="fi-FI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cfu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/m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</a:t>
            </a: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akteerit 10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-10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 </a:t>
            </a:r>
            <a:r>
              <a:rPr lang="fi-FI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cfu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/m</a:t>
            </a:r>
            <a:r>
              <a:rPr lang="fi-FI" altLang="fi-FI" baseline="30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</a:t>
            </a:r>
          </a:p>
          <a:p>
            <a:endParaRPr lang="fi-FI" altLang="fi-FI" baseline="30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itoisuudet 1-2-kertaluokkaa korkeampia kuin perinteisissä lietelantasikaloissa</a:t>
            </a:r>
          </a:p>
          <a:p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aljon lämpimässä viihtyviä mikrobeja</a:t>
            </a:r>
          </a:p>
        </p:txBody>
      </p:sp>
      <p:pic>
        <p:nvPicPr>
          <p:cNvPr id="38917" name="Picture 4" descr="PIC0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68" y="1656283"/>
            <a:ext cx="3852862" cy="288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1046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dirty="0" err="1" smtClean="0">
                <a:ea typeface="ＭＳ Ｐゴシック" panose="020B0600070205080204" pitchFamily="34" charset="-128"/>
              </a:rPr>
              <a:t>Sahat</a:t>
            </a:r>
            <a:endParaRPr lang="fi-FI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infektoituu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mikrobeilla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jo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ennen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prosessia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bakteerit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hiivat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primäärisienet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sinistäjäsienet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altLang="fi-FI" b="1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äille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mikrobeille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altistua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sahauksessa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muissa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kuivausta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edeltävissä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työvaiheissa</a:t>
            </a:r>
            <a:endParaRPr lang="en-GB" altLang="fi-FI" b="1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GB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Kuivauksen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aikana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termotoleranteilla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sienillä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saattaa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olla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ihanteelliset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kasvuolosuhteet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erityisesti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kuivaamon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toimintahäiriöiden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aikana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altLang="fi-FI" b="1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äille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voidaan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altistua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tasaamolla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laatulajittelussa</a:t>
            </a:r>
            <a:endParaRPr lang="en-GB" altLang="fi-FI" b="1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fi-FI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Aspergillus</a:t>
            </a:r>
            <a:r>
              <a:rPr lang="fi-FI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fi-FI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fumigatus</a:t>
            </a:r>
            <a:endParaRPr lang="fi-FI" altLang="fi-FI" i="1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fi-FI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Paecilomyces</a:t>
            </a:r>
            <a:r>
              <a:rPr lang="fi-FI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fi-FI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variotii</a:t>
            </a:r>
            <a:endParaRPr lang="fi-FI" altLang="fi-FI" i="1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fi-FI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Rhizopus</a:t>
            </a:r>
            <a:r>
              <a:rPr lang="fi-FI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fi-FI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nigricans</a:t>
            </a:r>
            <a:r>
              <a:rPr lang="fi-FI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fi-FI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1EADCB-BD8D-4C84-9965-4786B87EE92E}" type="slidenum">
              <a:rPr lang="en-US" altLang="fi-FI" sz="900" b="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fi-FI" sz="900" b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2014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Muita työympäristöjä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Hakkeen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käsittelyyn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liittyvät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työt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Haketta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käytetään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teollisesti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energiantuotannossa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sekä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selluloosan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tuotannossa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</a:p>
          <a:p>
            <a:pPr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Tärkeimmät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hakkeen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homehtumiseen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vaikuttavat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tekijät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ovat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varastoinnin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pituus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lehtipuun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osuus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puuraaka-aineessa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kaadettujen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puiden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karsiminen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</a:p>
          <a:p>
            <a:pPr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Suurta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homealtistumista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esiintyä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haketuksen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aikana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hakkeen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lastauksessa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kuormien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purkamisessa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varastoidun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hakkeen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siirrossa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hakekuljettimien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lähistöllä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sekä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erityisesti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prosessien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alkuvaiheessa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47CE00-C86C-4EF5-AB0B-59A5D252A07E}" type="slidenum">
              <a:rPr lang="en-US" altLang="fi-FI" sz="900" b="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fi-FI" sz="900" b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6567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8217944" y="6389712"/>
            <a:ext cx="7620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810739-C355-4BF3-84BF-2BE41A215A52}" type="slidenum">
              <a:rPr lang="en-US" altLang="fi-FI" sz="9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fi-FI" sz="900" b="0" dirty="0" smtClean="0">
              <a:solidFill>
                <a:schemeClr val="tx1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378"/>
            <a:ext cx="7543800" cy="762000"/>
          </a:xfrm>
        </p:spPr>
        <p:txBody>
          <a:bodyPr>
            <a:normAutofit/>
          </a:bodyPr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Muita työympäristöjä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676775" cy="24479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Elintarviketeollisuus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en-GB" altLang="fi-FI" b="1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Elintarviketeollisuudessa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viljasta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peräisin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oleva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homealtistuminen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vähenee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siirryttäessä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jalostusketjussa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ylöspäin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viljavarastoista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myllyihin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edelleen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leipomoihin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mallastamoihin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). </a:t>
            </a: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493169" y="3691744"/>
            <a:ext cx="36004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Homealtistusta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voi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esiintyä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satunnaisesti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myös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juustoloissa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fi-FI" altLang="fi-FI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493169" y="4806169"/>
            <a:ext cx="7724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Mausteiden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esim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. salvia ja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meirami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pinnalla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voi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olla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mikrobeja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jotka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vapautuvat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ympäröivään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ilmaan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prosessoinnin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fi-FI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aikana</a:t>
            </a:r>
            <a:r>
              <a:rPr lang="en-GB" altLang="fi-FI" sz="20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fi-FI" altLang="fi-FI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5065" name="Picture 7" descr="juust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83506"/>
            <a:ext cx="3284537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6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80859"/>
            <a:ext cx="7489824" cy="1079500"/>
          </a:xfrm>
        </p:spPr>
        <p:txBody>
          <a:bodyPr>
            <a:normAutofit/>
          </a:bodyPr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Muita työympäristöjä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Jäteveden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puhdistamot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Jäteveden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puhdistamoilla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esiintyy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ulosteen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mikrobeja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joista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olla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infektiivisiä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Suuria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mikrobipitoisuuksia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välpällä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kiintojäte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erotellaan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nesteestä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ilmastusaltailla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kyseessä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biologinen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saostus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osana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puhdistusprosessia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jätelietteen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käsittelyssä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liete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voidaan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kuivata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suotonauhapruistimella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edelleen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kompostoida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mullaksi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maisemointikäyttöön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). </a:t>
            </a:r>
          </a:p>
          <a:p>
            <a:pPr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Ilmastusaltaiden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kattaminen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vähentää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syntyvien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bioaerosolien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määrää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Tilojen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paine-eroilla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pyritään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estämään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siirtyminen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likaisista tiloista puhtaampiin.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B10B64-1799-4151-B167-9D7D16311E42}" type="slidenum">
              <a:rPr lang="en-US" altLang="fi-FI" sz="8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fi-FI" sz="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749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Muita työympäristöjä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Kierrätys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Jätepaperin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kierrätys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pehmopaperin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raaka-aineeksi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säästää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luontoa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mutta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saattaa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mikrobiologista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altistumista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keruun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kuljetuksen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lajittelun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aikana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</a:p>
          <a:p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Varastoitu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jätepaperi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homehtuu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kostuessaan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FC7991A-4CC3-4040-B6D3-5175EF175AB4}" type="slidenum">
              <a:rPr lang="en-US" altLang="fi-FI" sz="900" b="0" smtClean="0">
                <a:solidFill>
                  <a:schemeClr val="tx1"/>
                </a:solidFill>
                <a:latin typeface="+mj-lt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fi-FI" sz="900" b="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04136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5EEB52-A2A5-4E7A-BFBE-CFF125CE1B19}" type="slidenum">
              <a:rPr lang="en-US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fi-FI" sz="900" dirty="0" smtClean="0">
              <a:solidFill>
                <a:schemeClr val="tx1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Muita työympäristöjä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Bioteknologia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Mikrobeja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käytetään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mm.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tuotettaessa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entsyymejä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elintarviketeollisuuden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tarpeisiin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lääketeollisuudessa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antibioottien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tuotantoon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</a:p>
          <a:p>
            <a:pPr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Tuotantomikrobit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voivat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aiheuttaa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niin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työterveys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kuin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ympäristöhaittoja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Yleensä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tuotantoprosessit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ovat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moderneja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suljettuja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hyvin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kontrolloituja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mistä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syystä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tuotantomikrobeja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juuri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pääsee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prosessin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ulkopuolelle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1659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Mikrobialtistuminen rakennustyössä</a:t>
            </a:r>
          </a:p>
        </p:txBody>
      </p:sp>
      <p:sp>
        <p:nvSpPr>
          <p:cNvPr id="4915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z="1800" dirty="0" smtClean="0">
              <a:solidFill>
                <a:schemeClr val="tx1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lang="fi-FI" altLang="fi-FI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omeisten materiaalien purkaminen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altLang="fi-FI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</a:t>
            </a:r>
            <a:r>
              <a:rPr lang="fi-FI" altLang="fi-FI" sz="1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sienet</a:t>
            </a:r>
            <a:r>
              <a:rPr lang="fi-FI" altLang="fi-FI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    </a:t>
            </a:r>
            <a:r>
              <a:rPr lang="fi-FI" altLang="fi-FI" sz="1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	bakteerit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altLang="fi-FI" sz="1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10</a:t>
            </a:r>
            <a:r>
              <a:rPr lang="fi-FI" altLang="fi-FI" sz="18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</a:t>
            </a:r>
            <a:r>
              <a:rPr lang="fi-FI" altLang="fi-FI" sz="1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-10</a:t>
            </a:r>
            <a:r>
              <a:rPr lang="fi-FI" altLang="fi-FI" sz="18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6</a:t>
            </a:r>
            <a:r>
              <a:rPr lang="fi-FI" altLang="fi-FI" sz="1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cfu</a:t>
            </a:r>
            <a:r>
              <a:rPr lang="fi-FI" altLang="fi-FI" sz="1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/m</a:t>
            </a:r>
            <a:r>
              <a:rPr lang="fi-FI" altLang="fi-FI" sz="18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</a:t>
            </a:r>
            <a:r>
              <a:rPr lang="fi-FI" altLang="fi-FI" sz="1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    	10</a:t>
            </a:r>
            <a:r>
              <a:rPr lang="fi-FI" altLang="fi-FI" sz="18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</a:t>
            </a:r>
            <a:r>
              <a:rPr lang="fi-FI" altLang="fi-FI" sz="1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-10</a:t>
            </a:r>
            <a:r>
              <a:rPr lang="fi-FI" altLang="fi-FI" sz="18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5</a:t>
            </a:r>
            <a:r>
              <a:rPr lang="fi-FI" altLang="fi-FI" sz="1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fi-FI" altLang="fi-FI" sz="1800" dirty="0" err="1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cfu</a:t>
            </a:r>
            <a:r>
              <a:rPr lang="fi-FI" altLang="fi-FI" sz="1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/m</a:t>
            </a:r>
            <a:r>
              <a:rPr lang="fi-FI" altLang="fi-FI" sz="18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</a:t>
            </a:r>
          </a:p>
          <a:p>
            <a:endParaRPr lang="fi-FI" altLang="fi-FI" sz="1800" dirty="0" smtClean="0">
              <a:solidFill>
                <a:schemeClr val="tx1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</a:t>
            </a:r>
            <a:r>
              <a:rPr lang="fi-FI" altLang="fi-FI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aurioitumattomien materiaalien 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altLang="fi-FI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purkaminen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altLang="fi-FI" sz="18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</a:t>
            </a:r>
            <a:r>
              <a:rPr lang="fi-FI" altLang="fi-FI" sz="16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sienet			bakteerit	</a:t>
            </a:r>
          </a:p>
          <a:p>
            <a:pPr>
              <a:buFont typeface="Arial" panose="020B0604020202020204" pitchFamily="34" charset="0"/>
              <a:buNone/>
            </a:pPr>
            <a:r>
              <a:rPr lang="fi-FI" altLang="fi-FI" sz="16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10</a:t>
            </a:r>
            <a:r>
              <a:rPr lang="fi-FI" altLang="fi-FI" sz="16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</a:t>
            </a:r>
            <a:r>
              <a:rPr lang="fi-FI" altLang="fi-FI" sz="16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-10</a:t>
            </a:r>
            <a:r>
              <a:rPr lang="fi-FI" altLang="fi-FI" sz="16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</a:t>
            </a:r>
            <a:r>
              <a:rPr lang="fi-FI" altLang="fi-FI" sz="16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fi-FI" altLang="fi-FI" sz="1600" dirty="0" err="1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cfu</a:t>
            </a:r>
            <a:r>
              <a:rPr lang="fi-FI" altLang="fi-FI" sz="16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/m</a:t>
            </a:r>
            <a:r>
              <a:rPr lang="fi-FI" altLang="fi-FI" sz="16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</a:t>
            </a:r>
            <a:r>
              <a:rPr lang="fi-FI" altLang="fi-FI" sz="16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	    	10</a:t>
            </a:r>
            <a:r>
              <a:rPr lang="fi-FI" altLang="fi-FI" sz="16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2</a:t>
            </a:r>
            <a:r>
              <a:rPr lang="fi-FI" altLang="fi-FI" sz="16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-10</a:t>
            </a:r>
            <a:r>
              <a:rPr lang="fi-FI" altLang="fi-FI" sz="16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4</a:t>
            </a:r>
            <a:r>
              <a:rPr lang="fi-FI" altLang="fi-FI" sz="16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fi-FI" altLang="fi-FI" sz="1600" dirty="0" err="1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cfu</a:t>
            </a:r>
            <a:r>
              <a:rPr lang="fi-FI" altLang="fi-FI" sz="16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/m</a:t>
            </a:r>
            <a:r>
              <a:rPr lang="fi-FI" altLang="fi-FI" sz="1600" baseline="300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</a:t>
            </a:r>
          </a:p>
        </p:txBody>
      </p:sp>
      <p:pic>
        <p:nvPicPr>
          <p:cNvPr id="49157" name="Picture 4" descr="4"/>
          <p:cNvPicPr>
            <a:picLocks noChangeAspect="1" noChangeArrowheads="1"/>
          </p:cNvPicPr>
          <p:nvPr/>
        </p:nvPicPr>
        <p:blipFill>
          <a:blip r:embed="rId2" cstate="print">
            <a:lum bright="3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6974"/>
            <a:ext cx="2841232" cy="438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5897801"/>
      </p:ext>
    </p:extLst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45245"/>
            <a:ext cx="7489824" cy="1079500"/>
          </a:xfrm>
        </p:spPr>
        <p:txBody>
          <a:bodyPr/>
          <a:lstStyle/>
          <a:p>
            <a:r>
              <a:rPr lang="fi-FI" dirty="0" smtClean="0"/>
              <a:t>Joskus tarvitaan hengityssuojaimia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E11289-886E-496C-A701-0864543C653E}" type="slidenum">
              <a:rPr lang="en-US" altLang="fi-FI" sz="900" b="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fi-FI" sz="900" b="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0180" name="Picture 2" descr="homereh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3656013" cy="48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kypäräsuoj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72" y="1268412"/>
            <a:ext cx="3586820" cy="478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34270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6"/>
            <a:ext cx="7489826" cy="503336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44697D"/>
                </a:solidFill>
              </a:rPr>
              <a:t>Saatteeksi opetusmateriaalin käyttöön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633345" cy="4968653"/>
          </a:xfrm>
        </p:spPr>
        <p:txBody>
          <a:bodyPr>
            <a:normAutofit/>
          </a:bodyPr>
          <a:lstStyle/>
          <a:p>
            <a:r>
              <a:rPr lang="fi-FI" sz="1000" dirty="0" smtClean="0"/>
              <a:t>Opetusmateriaalin keskeisessä osassa ovat rakennuksissa esiintyvät biologiset epäpuhtaudet. Yksittäiset luennot käsittelevät mm. mikrobiologian perusasioita, homeita ja lahoja, erilaisten rakennusten tavanomaisia </a:t>
            </a:r>
            <a:r>
              <a:rPr lang="fi-FI" sz="1000" dirty="0" err="1" smtClean="0"/>
              <a:t>mikrobistoja</a:t>
            </a:r>
            <a:r>
              <a:rPr lang="fi-FI" sz="1000" dirty="0" smtClean="0"/>
              <a:t>, mikrobien ja erilaisten mikrobiepäpuhtauksien näytteenotto- ja analysointimenetelmiä sekä tulkintaohjeita. Mikrobit ovat esimerkkinä Sisäympäristön tutkimukset ja raportointi –osuudessa. Opetusmateriaali </a:t>
            </a:r>
            <a:r>
              <a:rPr lang="fi-FI" sz="1000" dirty="0"/>
              <a:t>sisältää </a:t>
            </a:r>
            <a:r>
              <a:rPr lang="fi-FI" sz="1000" dirty="0" smtClean="0"/>
              <a:t>lisäksi yleistä </a:t>
            </a:r>
            <a:r>
              <a:rPr lang="fi-FI" sz="1000" dirty="0"/>
              <a:t>tietoa </a:t>
            </a:r>
            <a:r>
              <a:rPr lang="fi-FI" sz="1000" dirty="0" smtClean="0"/>
              <a:t>sisäympäristöstä, kemiallisista epäpuhtauksista, terveydellisen merkityksen arvioinnista, sisäilman </a:t>
            </a:r>
            <a:r>
              <a:rPr lang="fi-FI" sz="1000" dirty="0"/>
              <a:t>laadun </a:t>
            </a:r>
            <a:r>
              <a:rPr lang="fi-FI" sz="1000" dirty="0" smtClean="0"/>
              <a:t>hallinnasta korjausprosessissa sekä sisäilmasto-ongelmien hallinnasta yhteistyönä. 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 smtClean="0"/>
              <a:t>Materiaali </a:t>
            </a:r>
            <a:r>
              <a:rPr lang="fi-FI" sz="1000" dirty="0"/>
              <a:t>on tarkoitettu oppilaitosten käyttöön ja sitä voidaan hyödyntää sekä täydennys- että tutkintokoulutuksissa, jotka pätevöittävät kosteus- ja homevaurioiden korjaushankkeissa mukana olevia asiantuntijoita (rakennusterveysasiantuntijat, sisäilma-asiantuntijat, kuntotutkijat, korjaussuunnittelijat ja korjaustyönjohtajat). Opetusmateriaalia voidaan hyödyntää kokonaisuutena tai yksittäisinä aihealueina. Jos materiaalista käytetään yksittäisiä sivuja tai taulukoita, on materiaalin alkuperäinen lähde aina ilmoitettava.</a:t>
            </a:r>
          </a:p>
          <a:p>
            <a:endParaRPr lang="fi-FI" sz="1000" dirty="0"/>
          </a:p>
          <a:p>
            <a:r>
              <a:rPr lang="fi-FI" sz="1000" dirty="0" smtClean="0"/>
              <a:t>Opetusmateriaali </a:t>
            </a:r>
            <a:r>
              <a:rPr lang="fi-FI" sz="1000" dirty="0"/>
              <a:t>on </a:t>
            </a:r>
            <a:r>
              <a:rPr lang="fi-FI" sz="1000" dirty="0" smtClean="0"/>
              <a:t>tehty </a:t>
            </a:r>
            <a:r>
              <a:rPr lang="fi-FI" sz="1000" dirty="0"/>
              <a:t>kosteus- ja hometalkoiden </a:t>
            </a:r>
            <a:r>
              <a:rPr lang="fi-FI" sz="1000" dirty="0" smtClean="0"/>
              <a:t>käyttöön. </a:t>
            </a:r>
            <a:r>
              <a:rPr lang="fi-FI" sz="1000" dirty="0"/>
              <a:t>Opetusmateriaalin </a:t>
            </a:r>
            <a:r>
              <a:rPr lang="fi-FI" sz="1000" dirty="0" smtClean="0"/>
              <a:t>sisältöä ovat koonneet ja muokanneet  ja siitä vastaavat Marjut Reiman Työterveyslaitoksesta, Anne Hyvärinen Terveyden- ja hyvinvoinnin laitokselta sekä Hannu Viitanen.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/>
              <a:t>Aineiston sisältöä saa muokata vain </a:t>
            </a:r>
            <a:r>
              <a:rPr lang="fi-FI" sz="1000" dirty="0" smtClean="0"/>
              <a:t>tekijöiden </a:t>
            </a:r>
            <a:r>
              <a:rPr lang="fi-FI" sz="1000" dirty="0"/>
              <a:t>luvalla. Opetusmateriaalissa mahdollisesti olevista virheistä tai puutteista toivotaan palautetta suoraan </a:t>
            </a:r>
            <a:r>
              <a:rPr lang="fi-FI" sz="1000" dirty="0" smtClean="0"/>
              <a:t>tekijöille. </a:t>
            </a:r>
            <a:r>
              <a:rPr lang="fi-FI" sz="1000" dirty="0"/>
              <a:t>Asialliset ja yksilöidyt korjausehdotukset huomioidaan seuraavan päivityksen yhteydessä.</a:t>
            </a:r>
          </a:p>
          <a:p>
            <a:endParaRPr lang="fi-FI" sz="1000" dirty="0"/>
          </a:p>
          <a:p>
            <a:pPr marL="273050" lvl="1" indent="0">
              <a:buNone/>
            </a:pPr>
            <a:r>
              <a:rPr lang="fi-FI" sz="1000" dirty="0"/>
              <a:t>Lisätietoa / palautteet</a:t>
            </a:r>
            <a:r>
              <a:rPr lang="fi-FI" sz="1000" dirty="0" smtClean="0"/>
              <a:t>:</a:t>
            </a:r>
          </a:p>
          <a:p>
            <a:pPr marL="273050" lvl="1" indent="0">
              <a:buNone/>
            </a:pPr>
            <a:endParaRPr lang="fi-FI" sz="1000" dirty="0"/>
          </a:p>
          <a:p>
            <a:pPr marL="273050" lvl="1" indent="0">
              <a:buNone/>
            </a:pPr>
            <a:r>
              <a:rPr lang="fi-FI" sz="1000" dirty="0" smtClean="0"/>
              <a:t>Marjut Reiman	Anne Hyvärinen		Hannu Viitanen</a:t>
            </a:r>
          </a:p>
          <a:p>
            <a:pPr marL="273050" lvl="1" indent="0">
              <a:buNone/>
            </a:pPr>
            <a:r>
              <a:rPr lang="fi-FI" sz="1000" dirty="0" smtClean="0">
                <a:hlinkClick r:id="rId2"/>
              </a:rPr>
              <a:t>marjut.reiman@ttl.fi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3"/>
              </a:rPr>
              <a:t>anne.hyvarinen@thl.fi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4"/>
              </a:rPr>
              <a:t>hannu.viitanen@luukku.com</a:t>
            </a:r>
            <a:endParaRPr lang="fi-FI" sz="1000" dirty="0" smtClean="0"/>
          </a:p>
          <a:p>
            <a:pPr marL="273050" lvl="1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125654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Hengityksensuojaimet</a:t>
            </a:r>
          </a:p>
        </p:txBody>
      </p:sp>
      <p:sp>
        <p:nvSpPr>
          <p:cNvPr id="5120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P1-luokka</a:t>
            </a:r>
          </a:p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uojaa vähätehoisilta ja ärsyttäviltä pölyiltä esim. muokkauspöly ja lannoitepöly</a:t>
            </a:r>
          </a:p>
          <a:p>
            <a:endParaRPr lang="fi-FI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P2-luokka</a:t>
            </a:r>
          </a:p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uojaa P1-luokan lisäksi terveydelle vaarallisilta, kiinteiltä ja nestemäisiltä hiukkasilta kuten homepöly</a:t>
            </a:r>
          </a:p>
          <a:p>
            <a:endParaRPr lang="fi-FI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P3-luokka</a:t>
            </a:r>
          </a:p>
          <a:p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</a:t>
            </a:r>
            <a:r>
              <a:rPr lang="fi-FI" altLang="fi-FI" sz="20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uojaa P1- ja P2-luokkien lisäksi mm. bakteereilta ja viruksilta</a:t>
            </a:r>
          </a:p>
          <a:p>
            <a:endParaRPr lang="fi-FI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endParaRPr lang="fi-FI" altLang="fi-FI" sz="20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1875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Yhteenveto työympäristöjen mikrobeista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Tuotannollisissa työympäristöissä mikrobiselvitykset tulee tehdä tuotannolle tyypillisten mikrobien mukaan. </a:t>
            </a:r>
          </a:p>
          <a:p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Tuotantotilasta mikrobit voivat siirtyä läheisiin toimistotiloihin, joten tämä vaikutus on tunnettava kosteusvaurioselvityksiin liittyviä mikrobitutkimuksia tehtäessä ja se on huomioitava tulosten tulkinnassa.</a:t>
            </a:r>
          </a:p>
          <a:p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Tuotantotilasta mikrobit siirtyvät poistoilman mukana ulos, joten ulkoilman </a:t>
            </a:r>
            <a:r>
              <a:rPr lang="fi-FI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mikrobisto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voi sisältää ns. tuotantomikrobeja eikä  siten edusta tavallista ulkoilmaa (vertailunäytteen merkitys).</a:t>
            </a:r>
          </a:p>
          <a:p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Tuotannosta peräisin olevien mikrobien mahdollinen siirtyminen tuloilmaan (tuloilman riittävä suodatus).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EA09D2-4703-4868-8E11-7470B9EBA112}" type="slidenum">
              <a:rPr lang="fi-FI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i-FI" altLang="fi-FI" sz="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32052"/>
      </p:ext>
    </p:extLst>
  </p:cSld>
  <p:clrMapOvr>
    <a:masterClrMapping/>
  </p:clrMapOvr>
  <p:transition spd="med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Tuotannolliset tilojen yhteydessä olevat toimistot – haasteena hyvä sisäilma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Ongelmien syitä</a:t>
            </a:r>
          </a:p>
          <a:p>
            <a:r>
              <a:rPr lang="fi-FI" dirty="0" smtClean="0"/>
              <a:t>Tuloilmasuodattimet eivät useinkaan pysty puhdistamaan ulkoilmassa esiintyviä teollisia epäpuhtauksia.</a:t>
            </a:r>
          </a:p>
          <a:p>
            <a:r>
              <a:rPr lang="fi-FI" dirty="0" smtClean="0"/>
              <a:t>Kiertoilmaa ei pitäisi käyttää, mutta joskus sitä käytetään, jolloin myös epäpuhtaudet kiertävät.</a:t>
            </a:r>
          </a:p>
          <a:p>
            <a:r>
              <a:rPr lang="fi-FI" dirty="0" smtClean="0"/>
              <a:t>Tuotanto- ja toimistotiloissa pitäisi olla erilliset tuloilmakoneet, mutta aina näin ei ole.</a:t>
            </a:r>
          </a:p>
          <a:p>
            <a:r>
              <a:rPr lang="fi-FI" dirty="0" smtClean="0"/>
              <a:t>Tuotantotiloissa käytetään epäpuhtauksien poistoon usein paikallispoistoa, mikä vaikuttaa rakennuksen painesuhteisiin</a:t>
            </a:r>
            <a:r>
              <a:rPr lang="fi-FI" dirty="0"/>
              <a:t> </a:t>
            </a:r>
            <a:r>
              <a:rPr lang="fi-FI" dirty="0" smtClean="0"/>
              <a:t>ja ilmavirtoihin.</a:t>
            </a:r>
          </a:p>
          <a:p>
            <a:r>
              <a:rPr lang="fi-FI" dirty="0" smtClean="0"/>
              <a:t>Myös tuotannollisten tilojen yhteydessä olevissa toimistoissa voi olla kosteusvaurioita.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486637"/>
      </p:ext>
    </p:extLst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fi-FI" sz="2800" dirty="0"/>
              <a:t>Tuotannolliset tilojen yhteydessä olevat toimistot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Millaisia ongelmia ilmenee?</a:t>
            </a:r>
          </a:p>
          <a:p>
            <a:r>
              <a:rPr lang="fi-FI" dirty="0" smtClean="0"/>
              <a:t>Ilmanvaihtojärjestelmät voivat olla vanhanaikaisia eivätkä vastaa nykyajan vaatimuksia. </a:t>
            </a:r>
          </a:p>
          <a:p>
            <a:r>
              <a:rPr lang="fi-FI" dirty="0" smtClean="0"/>
              <a:t>Toimistojen poikkeavien altisteiden lähde voi olla haasteellista selvittää, ja myös tuotannon osuus on arvioitava.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Toimistoissa voi esiintyä </a:t>
            </a:r>
            <a:r>
              <a:rPr lang="fi-FI" dirty="0" err="1" smtClean="0"/>
              <a:t>epätavanomaisia</a:t>
            </a:r>
            <a:r>
              <a:rPr lang="fi-FI" dirty="0" smtClean="0"/>
              <a:t> </a:t>
            </a:r>
            <a:r>
              <a:rPr lang="fi-FI" dirty="0" err="1" smtClean="0"/>
              <a:t>VOC:eja</a:t>
            </a:r>
            <a:r>
              <a:rPr lang="fi-FI" dirty="0" smtClean="0"/>
              <a:t> (esimerkiksi hiilivetyseoksia) ja pölyjä, jotka ovat tuotannosta peräisin huolimatta siitä, että tuotannon ja </a:t>
            </a:r>
            <a:r>
              <a:rPr lang="fi-FI" dirty="0" err="1" smtClean="0"/>
              <a:t>toimsiton</a:t>
            </a:r>
            <a:r>
              <a:rPr lang="fi-FI" dirty="0" smtClean="0"/>
              <a:t> välissä on ns. sulkutila.</a:t>
            </a:r>
          </a:p>
          <a:p>
            <a:r>
              <a:rPr lang="fi-FI" dirty="0" err="1" smtClean="0"/>
              <a:t>Epätavanomaisten</a:t>
            </a:r>
            <a:r>
              <a:rPr lang="fi-FI" dirty="0" smtClean="0"/>
              <a:t> </a:t>
            </a:r>
            <a:r>
              <a:rPr lang="fi-FI" dirty="0" err="1" smtClean="0"/>
              <a:t>VOC.ien</a:t>
            </a:r>
            <a:r>
              <a:rPr lang="fi-FI" dirty="0" smtClean="0"/>
              <a:t> pitoisuus on toimistoissa pienempi kuin tuotannossa, mikä kuvastaa sitä, että lähde on tuotanto.</a:t>
            </a:r>
          </a:p>
          <a:p>
            <a:r>
              <a:rPr lang="fi-FI" dirty="0" smtClean="0"/>
              <a:t>Esimerkiksi 2-etyyliheksanolin pitoisuus voi olla toimistossa suurempi kuin tuotannossa, mikä taas viittaa lattiapinnoitteiden hajoamiseen.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919581"/>
      </p:ext>
    </p:extLst>
  </p:cSld>
  <p:clrMapOvr>
    <a:masterClrMapping/>
  </p:clrMapOvr>
  <p:transition spd="med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fi-FI" sz="2800" dirty="0"/>
              <a:t>Tuotannolliset tilojen yhteydessä olevat toimistot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Keinoja hyvän sisäilman laadun saavuttamiseksi</a:t>
            </a:r>
          </a:p>
          <a:p>
            <a:r>
              <a:rPr lang="fi-FI" dirty="0" smtClean="0"/>
              <a:t>Erilliset tuloilmakoneet tuotantoon ja toimistoon.</a:t>
            </a:r>
          </a:p>
          <a:p>
            <a:r>
              <a:rPr lang="fi-FI" dirty="0" smtClean="0"/>
              <a:t>Toimistotilojen ylipaineistaminen tuotantoon nähden.</a:t>
            </a:r>
          </a:p>
          <a:p>
            <a:r>
              <a:rPr lang="fi-FI" dirty="0" smtClean="0"/>
              <a:t>Tuotannon ja toimiston välisten rakenteiden läpivientien ja rakenneliitosten tiivistäminen hallitsemattomien ilmavirtojen estämiseksi.</a:t>
            </a:r>
          </a:p>
          <a:p>
            <a:r>
              <a:rPr lang="fi-FI" dirty="0" smtClean="0"/>
              <a:t>Sulkutilojen käytön ohjeistaminen.</a:t>
            </a:r>
            <a:endParaRPr lang="fi-FI" dirty="0"/>
          </a:p>
          <a:p>
            <a:r>
              <a:rPr lang="fi-FI" dirty="0" smtClean="0"/>
              <a:t>Kosteusvaurioiden korjaaminen.</a:t>
            </a:r>
          </a:p>
          <a:p>
            <a:pPr>
              <a:buClrTx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507171"/>
      </p:ext>
    </p:extLst>
  </p:cSld>
  <p:clrMapOvr>
    <a:masterClrMapping/>
  </p:clrMapOvr>
  <p:transition spd="med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Tavanomaiset toimistot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Ns. tavanomaisia sisäilman mikrobilähteitä on varsin vähän verrattuna asuntoihin.</a:t>
            </a:r>
          </a:p>
          <a:p>
            <a:r>
              <a:rPr lang="fi-FI" dirty="0" smtClean="0"/>
              <a:t>Useimmissa toimistorakennuksissa on koneellinen tulo- ja poistoilmanvaihto.</a:t>
            </a:r>
          </a:p>
          <a:p>
            <a:endParaRPr lang="fi-FI" dirty="0"/>
          </a:p>
          <a:p>
            <a:r>
              <a:rPr lang="fi-FI" dirty="0" smtClean="0"/>
              <a:t>Näistä syistä johtuen on oletettavaa, että toimistoissa ilman mikrobipitoisuudet ovat pienempiä kuin asunnoissa.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036361"/>
      </p:ext>
    </p:extLst>
  </p:cSld>
  <p:clrMapOvr>
    <a:masterClrMapping/>
  </p:clrMapOvr>
  <p:transition spd="med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/>
          </p:cNvSpPr>
          <p:nvPr>
            <p:ph type="title"/>
          </p:nvPr>
        </p:nvSpPr>
        <p:spPr>
          <a:xfrm>
            <a:off x="796538" y="692696"/>
            <a:ext cx="7489824" cy="1079500"/>
          </a:xfrm>
        </p:spPr>
        <p:txBody>
          <a:bodyPr>
            <a:normAutofit fontScale="90000"/>
          </a:bodyPr>
          <a:lstStyle/>
          <a:p>
            <a:r>
              <a:rPr lang="fi-FI" altLang="fi-FI" sz="2700" dirty="0" smtClean="0">
                <a:ea typeface="ＭＳ Ｐゴシック" panose="020B0600070205080204" pitchFamily="34" charset="-128"/>
              </a:rPr>
              <a:t>Sieni- ja bakteeripitoisuuksien </a:t>
            </a:r>
            <a:r>
              <a:rPr lang="fi-FI" altLang="fi-FI" sz="2700" dirty="0" err="1" smtClean="0">
                <a:ea typeface="ＭＳ Ｐゴシック" panose="020B0600070205080204" pitchFamily="34" charset="-128"/>
              </a:rPr>
              <a:t>persentiilit</a:t>
            </a:r>
            <a:r>
              <a:rPr lang="fi-FI" altLang="fi-FI" sz="2700" dirty="0" smtClean="0">
                <a:ea typeface="ＭＳ Ｐゴシック" panose="020B0600070205080204" pitchFamily="34" charset="-128"/>
              </a:rPr>
              <a:t> homevaurio- ja kontrollitoimistorakennuksissa</a:t>
            </a:r>
            <a:r>
              <a:rPr lang="fi-FI" altLang="fi-FI" sz="2400" dirty="0" smtClean="0">
                <a:ea typeface="ＭＳ Ｐゴシック" panose="020B0600070205080204" pitchFamily="34" charset="-128"/>
              </a:rPr>
              <a:t/>
            </a:r>
            <a:br>
              <a:rPr lang="fi-FI" altLang="fi-FI" sz="2400" dirty="0" smtClean="0">
                <a:ea typeface="ＭＳ Ｐゴシック" panose="020B0600070205080204" pitchFamily="34" charset="-128"/>
              </a:rPr>
            </a:br>
            <a:r>
              <a:rPr lang="fi-FI" altLang="fi-FI" sz="1300" dirty="0" smtClean="0">
                <a:ea typeface="ＭＳ Ｐゴシック" panose="020B0600070205080204" pitchFamily="34" charset="-128"/>
              </a:rPr>
              <a:t>Salonen H., Lappalainen S., Lindroos, O., Harju R. and </a:t>
            </a:r>
            <a:r>
              <a:rPr lang="fi-FI" altLang="fi-FI" sz="1300" dirty="0" err="1" smtClean="0">
                <a:ea typeface="ＭＳ Ｐゴシック" panose="020B0600070205080204" pitchFamily="34" charset="-128"/>
              </a:rPr>
              <a:t>Reijula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 K.</a:t>
            </a:r>
            <a:r>
              <a:rPr lang="fi-FI" altLang="fi-FI" sz="22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2007.</a:t>
            </a:r>
            <a:r>
              <a:rPr lang="fi-FI" altLang="fi-FI" sz="22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300" dirty="0" err="1" smtClean="0">
                <a:ea typeface="ＭＳ Ｐゴシック" panose="020B0600070205080204" pitchFamily="34" charset="-128"/>
              </a:rPr>
              <a:t>Fungi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 and </a:t>
            </a:r>
            <a:r>
              <a:rPr lang="fi-FI" altLang="fi-FI" sz="1300" dirty="0" err="1" smtClean="0">
                <a:ea typeface="ＭＳ Ｐゴシック" panose="020B0600070205080204" pitchFamily="34" charset="-128"/>
              </a:rPr>
              <a:t>bacteria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 in </a:t>
            </a:r>
            <a:r>
              <a:rPr lang="fi-FI" altLang="fi-FI" sz="1300" dirty="0" err="1" smtClean="0">
                <a:ea typeface="ＭＳ Ｐゴシック" panose="020B0600070205080204" pitchFamily="34" charset="-128"/>
              </a:rPr>
              <a:t>mould-damaged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 and </a:t>
            </a:r>
            <a:r>
              <a:rPr lang="fi-FI" altLang="fi-FI" sz="1300" dirty="0" err="1" smtClean="0">
                <a:ea typeface="ＭＳ Ｐゴシック" panose="020B0600070205080204" pitchFamily="34" charset="-128"/>
              </a:rPr>
              <a:t>non-damaged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300" dirty="0" err="1" smtClean="0">
                <a:ea typeface="ＭＳ Ｐゴシック" panose="020B0600070205080204" pitchFamily="34" charset="-128"/>
              </a:rPr>
              <a:t>office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300" dirty="0" err="1" smtClean="0">
                <a:ea typeface="ＭＳ Ｐゴシック" panose="020B0600070205080204" pitchFamily="34" charset="-128"/>
              </a:rPr>
              <a:t>environments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 in a </a:t>
            </a:r>
            <a:r>
              <a:rPr lang="fi-FI" altLang="fi-FI" sz="1300" dirty="0" err="1" smtClean="0">
                <a:ea typeface="ＭＳ Ｐゴシック" panose="020B0600070205080204" pitchFamily="34" charset="-128"/>
              </a:rPr>
              <a:t>subarctic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 </a:t>
            </a:r>
            <a:r>
              <a:rPr lang="fi-FI" altLang="fi-FI" sz="1300" dirty="0" err="1" smtClean="0">
                <a:ea typeface="ＭＳ Ｐゴシック" panose="020B0600070205080204" pitchFamily="34" charset="-128"/>
              </a:rPr>
              <a:t>climate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. </a:t>
            </a:r>
            <a:r>
              <a:rPr lang="fi-FI" altLang="fi-FI" sz="1300" dirty="0" err="1" smtClean="0">
                <a:ea typeface="ＭＳ Ｐゴシック" panose="020B0600070205080204" pitchFamily="34" charset="-128"/>
              </a:rPr>
              <a:t>Athmospheric</a:t>
            </a:r>
            <a:r>
              <a:rPr lang="fi-FI" altLang="fi-FI" sz="1300" dirty="0" smtClean="0">
                <a:ea typeface="ＭＳ Ｐゴシック" panose="020B0600070205080204" pitchFamily="34" charset="-128"/>
              </a:rPr>
              <a:t> Environment.</a:t>
            </a:r>
          </a:p>
        </p:txBody>
      </p:sp>
      <p:graphicFrame>
        <p:nvGraphicFramePr>
          <p:cNvPr id="87115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308581"/>
              </p:ext>
            </p:extLst>
          </p:nvPr>
        </p:nvGraphicFramePr>
        <p:xfrm>
          <a:off x="827087" y="1809398"/>
          <a:ext cx="7633344" cy="4323867"/>
        </p:xfrm>
        <a:graphic>
          <a:graphicData uri="http://schemas.openxmlformats.org/drawingml/2006/table">
            <a:tbl>
              <a:tblPr/>
              <a:tblGrid>
                <a:gridCol w="1494966"/>
                <a:gridCol w="990343"/>
                <a:gridCol w="1131404"/>
                <a:gridCol w="990342"/>
                <a:gridCol w="990343"/>
                <a:gridCol w="990342"/>
                <a:gridCol w="1045604"/>
              </a:tblGrid>
              <a:tr h="16242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Persentiilit</a:t>
                      </a:r>
                      <a:endParaRPr kumimoji="0" lang="fi-FI" altLang="fi-F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82190" marR="8219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Sieni-itiöt </a:t>
                      </a:r>
                      <a:b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</a:b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(DG-18)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Home-vaurio-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raken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nukset</a:t>
                      </a: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cfu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/m</a:t>
                      </a:r>
                      <a:r>
                        <a:rPr kumimoji="0" lang="fi-FI" altLang="fi-FI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Sieni-itiöt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(DG-18)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Kontrolli-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rakennuk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-set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cfu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/m</a:t>
                      </a:r>
                      <a:r>
                        <a:rPr kumimoji="0" lang="fi-FI" altLang="fi-FI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</a:t>
                      </a: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Sieni-itiöt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(MEA)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Home-vaurio-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raken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nukset</a:t>
                      </a: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cfu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/m</a:t>
                      </a:r>
                      <a:r>
                        <a:rPr kumimoji="0" lang="fi-FI" altLang="fi-FI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</a:t>
                      </a: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Sieni-itiö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(MEA)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Kontrolli-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raken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nukset</a:t>
                      </a: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cfu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/m</a:t>
                      </a:r>
                      <a:r>
                        <a:rPr kumimoji="0" lang="fi-FI" altLang="fi-FI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Bakteerit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(THG)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Home-vaurio-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raken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nukset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/>
                      </a:r>
                      <a:b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</a:b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cfu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/m</a:t>
                      </a:r>
                      <a:r>
                        <a:rPr kumimoji="0" lang="fi-FI" altLang="fi-FI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Bakteerit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(THG)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Kontrolli-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raken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-</a:t>
                      </a: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nukset</a:t>
                      </a: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cfu</a:t>
                      </a: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/m</a:t>
                      </a:r>
                      <a:r>
                        <a:rPr kumimoji="0" lang="fi-FI" altLang="fi-FI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Mediaani</a:t>
                      </a:r>
                    </a:p>
                  </a:txBody>
                  <a:tcPr marL="82190" marR="8219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24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21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114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80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2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</a:t>
                      </a:r>
                      <a:r>
                        <a:rPr kumimoji="0" lang="fi-FI" altLang="fi-FI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marL="82190" marR="8219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33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31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209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118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</a:t>
                      </a:r>
                      <a:r>
                        <a:rPr kumimoji="0" lang="fi-FI" altLang="fi-FI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70</a:t>
                      </a:r>
                    </a:p>
                  </a:txBody>
                  <a:tcPr marL="82190" marR="8219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43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54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264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156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3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</a:t>
                      </a:r>
                      <a:r>
                        <a:rPr kumimoji="0" lang="fi-FI" altLang="fi-FI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80</a:t>
                      </a:r>
                    </a:p>
                  </a:txBody>
                  <a:tcPr marL="82190" marR="8219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73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94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348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207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5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P</a:t>
                      </a:r>
                      <a:r>
                        <a:rPr kumimoji="0" lang="fi-FI" altLang="fi-FI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90</a:t>
                      </a:r>
                    </a:p>
                  </a:txBody>
                  <a:tcPr marL="82190" marR="8219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208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15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199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14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582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309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86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72E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Maksimi</a:t>
                      </a:r>
                    </a:p>
                  </a:txBody>
                  <a:tcPr marL="82190" marR="8219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610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72E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2468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610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72E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45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610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72E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2431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610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72E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26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610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72E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1551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610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defRPr>
                      </a:lvl1pPr>
                      <a:lvl2pPr marL="473075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2pPr>
                      <a:lvl3pPr marL="954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3pPr>
                      <a:lvl4pPr marL="1331913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4pPr>
                      <a:lvl5pPr marL="1716088"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5pPr>
                      <a:lvl6pPr marL="217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6pPr>
                      <a:lvl7pPr marL="2630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7pPr>
                      <a:lvl8pPr marL="30876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8pPr>
                      <a:lvl9pPr marL="35448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72E"/>
                          </a:solidFill>
                          <a:effectLst/>
                          <a:latin typeface="+mn-lt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536</a:t>
                      </a:r>
                    </a:p>
                  </a:txBody>
                  <a:tcPr marL="82190" marR="8219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610B"/>
                    </a:solidFill>
                  </a:tcPr>
                </a:tc>
              </a:tr>
            </a:tbl>
          </a:graphicData>
        </a:graphic>
      </p:graphicFrame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5E6D54-E12C-4229-A9F0-862992D8D928}" type="slidenum">
              <a:rPr lang="fi-FI" altLang="fi-FI" sz="900" b="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i-FI" altLang="fi-FI" sz="900" b="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27021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C8965B-5206-4853-8EB0-97A422CB0B4A}" type="slidenum">
              <a:rPr lang="en-US" altLang="fi-FI" sz="9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fi-FI" sz="900" smtClean="0">
              <a:solidFill>
                <a:schemeClr val="tx1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6781800" cy="1143000"/>
          </a:xfrm>
        </p:spPr>
        <p:txBody>
          <a:bodyPr/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Bakteeripitoisuus ilmassa</a:t>
            </a:r>
            <a:r>
              <a:rPr lang="fi-FI" altLang="fi-FI" sz="2000" dirty="0" smtClean="0">
                <a:ea typeface="ＭＳ Ｐゴシック" panose="020B0600070205080204" pitchFamily="34" charset="-128"/>
              </a:rPr>
              <a:t/>
            </a:r>
            <a:br>
              <a:rPr lang="fi-FI" altLang="fi-FI" sz="2000" dirty="0" smtClean="0">
                <a:ea typeface="ＭＳ Ｐゴシック" panose="020B0600070205080204" pitchFamily="34" charset="-128"/>
              </a:rPr>
            </a:br>
            <a:r>
              <a:rPr lang="fi-FI" altLang="fi-FI" sz="1200" dirty="0" smtClean="0">
                <a:ea typeface="ＭＳ Ｐゴシック" panose="020B0600070205080204" pitchFamily="34" charset="-128"/>
              </a:rPr>
              <a:t>CEC-93, CEB 292: Performance </a:t>
            </a:r>
            <a:r>
              <a:rPr lang="fi-FI" altLang="fi-FI" sz="1200" dirty="0" err="1" smtClean="0">
                <a:ea typeface="ＭＳ Ｐゴシック" panose="020B0600070205080204" pitchFamily="34" charset="-128"/>
              </a:rPr>
              <a:t>criteria</a:t>
            </a:r>
            <a:r>
              <a:rPr lang="fi-FI" altLang="fi-FI" sz="1200" dirty="0" smtClean="0">
                <a:ea typeface="ＭＳ Ｐゴシック" panose="020B0600070205080204" pitchFamily="34" charset="-128"/>
              </a:rPr>
              <a:t> of </a:t>
            </a:r>
            <a:r>
              <a:rPr lang="fi-FI" altLang="fi-FI" sz="1200" dirty="0" err="1" smtClean="0">
                <a:ea typeface="ＭＳ Ｐゴシック" panose="020B0600070205080204" pitchFamily="34" charset="-128"/>
              </a:rPr>
              <a:t>buildings</a:t>
            </a:r>
            <a:r>
              <a:rPr lang="fi-FI" altLang="fi-FI" sz="1200" dirty="0" smtClean="0">
                <a:ea typeface="ＭＳ Ｐゴシック" panose="020B0600070205080204" pitchFamily="34" charset="-128"/>
              </a:rPr>
              <a:t> for </a:t>
            </a:r>
            <a:r>
              <a:rPr lang="fi-FI" altLang="fi-FI" sz="1200" dirty="0" err="1" smtClean="0">
                <a:ea typeface="ＭＳ Ｐゴシック" panose="020B0600070205080204" pitchFamily="34" charset="-128"/>
              </a:rPr>
              <a:t>health</a:t>
            </a:r>
            <a:r>
              <a:rPr lang="fi-FI" altLang="fi-FI" sz="1200" dirty="0" smtClean="0">
                <a:ea typeface="ＭＳ Ｐゴシック" panose="020B0600070205080204" pitchFamily="34" charset="-128"/>
              </a:rPr>
              <a:t> and </a:t>
            </a:r>
            <a:r>
              <a:rPr lang="fi-FI" altLang="fi-FI" sz="1200" dirty="0" err="1" smtClean="0">
                <a:ea typeface="ＭＳ Ｐゴシック" panose="020B0600070205080204" pitchFamily="34" charset="-128"/>
              </a:rPr>
              <a:t>comfort</a:t>
            </a:r>
            <a:r>
              <a:rPr lang="fi-FI" altLang="fi-FI" sz="1200" dirty="0" smtClean="0">
                <a:ea typeface="ＭＳ Ｐゴシック" panose="020B0600070205080204" pitchFamily="34" charset="-128"/>
              </a:rPr>
              <a:t> -04</a:t>
            </a:r>
            <a:endParaRPr lang="fi-FI" altLang="fi-FI" sz="20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7782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642578"/>
              </p:ext>
            </p:extLst>
          </p:nvPr>
        </p:nvGraphicFramePr>
        <p:xfrm>
          <a:off x="539552" y="1544951"/>
          <a:ext cx="7427169" cy="4425282"/>
        </p:xfrm>
        <a:graphic>
          <a:graphicData uri="http://schemas.openxmlformats.org/drawingml/2006/table">
            <a:tbl>
              <a:tblPr/>
              <a:tblGrid>
                <a:gridCol w="2475723"/>
                <a:gridCol w="2475723"/>
                <a:gridCol w="2475723"/>
              </a:tblGrid>
              <a:tr h="737547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LUOKITUS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ASUNNOT</a:t>
                      </a:r>
                      <a:br>
                        <a:rPr kumimoji="0" lang="fi-FI" alt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fi-FI" alt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fi-FI" altLang="fi-FI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cfu</a:t>
                      </a:r>
                      <a:r>
                        <a:rPr kumimoji="0" lang="fi-FI" alt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kumimoji="0" lang="fi-FI" altLang="fi-FI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fi-FI" alt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TOIMISTOT</a:t>
                      </a:r>
                      <a:br>
                        <a:rPr kumimoji="0" lang="fi-FI" alt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kumimoji="0" lang="fi-FI" alt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fi-FI" alt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cfu/m</a:t>
                      </a:r>
                      <a:r>
                        <a:rPr kumimoji="0" lang="fi-FI" altLang="fi-FI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fi-FI" altLang="fi-F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547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ERITTÄIN ALHAINEN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547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ALHAINEN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547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KOHTALAINEN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 2 500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547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KORKEA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 10 000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&lt; 2 000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547"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ERITTÄIN KORKEA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&gt; 10 000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3075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54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31913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716088"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732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304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876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44888" fontAlgn="base"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&gt; 2 000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555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Toimistojen ilman sieni-itiö- ja bakteeripitoisuuksien viitearvot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Sieni-itiöpitoisuudet  		50 </a:t>
            </a:r>
            <a:r>
              <a:rPr lang="fi-FI" dirty="0" err="1" smtClean="0"/>
              <a:t>cfu</a:t>
            </a:r>
            <a:r>
              <a:rPr lang="fi-FI" dirty="0" smtClean="0"/>
              <a:t>/m</a:t>
            </a:r>
            <a:r>
              <a:rPr lang="fi-FI" baseline="30000" dirty="0" smtClean="0"/>
              <a:t>3</a:t>
            </a:r>
            <a:r>
              <a:rPr lang="fi-FI" dirty="0" smtClean="0"/>
              <a:t> </a:t>
            </a:r>
          </a:p>
          <a:p>
            <a:r>
              <a:rPr lang="fi-FI" dirty="0" smtClean="0"/>
              <a:t>Sädesienipitoisuudet		  5 </a:t>
            </a:r>
            <a:r>
              <a:rPr lang="fi-FI" dirty="0" err="1" smtClean="0"/>
              <a:t>cfu</a:t>
            </a:r>
            <a:r>
              <a:rPr lang="fi-FI" dirty="0" smtClean="0"/>
              <a:t>/m</a:t>
            </a:r>
            <a:r>
              <a:rPr lang="fi-FI" baseline="30000" dirty="0" smtClean="0"/>
              <a:t>3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Bakteeripitoisuus		600 </a:t>
            </a:r>
            <a:r>
              <a:rPr lang="fi-FI" dirty="0" err="1" smtClean="0"/>
              <a:t>cfu</a:t>
            </a:r>
            <a:r>
              <a:rPr lang="fi-FI" dirty="0" smtClean="0"/>
              <a:t>/m</a:t>
            </a:r>
            <a:r>
              <a:rPr lang="fi-FI" baseline="30000" dirty="0" smtClean="0"/>
              <a:t>3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Huomattavaa on, että yhdessäkään kontrollirakennuksessa ei ylitetty edellä esitettyjä viitearvoja.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149581"/>
      </p:ext>
    </p:extLst>
  </p:cSld>
  <p:clrMapOvr>
    <a:masterClrMapping/>
  </p:clrMapOvr>
  <p:transition spd="med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Sisäilman mikrobit toimistoissa</a:t>
            </a:r>
            <a:br>
              <a:rPr lang="fi-FI" dirty="0" smtClean="0"/>
            </a:br>
            <a:r>
              <a:rPr lang="fi-FI" sz="1200" dirty="0" smtClean="0"/>
              <a:t>Lähde: Eila Väänänen, Sisäilman mikrobit toimistoissa ja asunnoissa, Metropolia AMK 2012</a:t>
            </a:r>
            <a:endParaRPr lang="fi-FI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Kaikissa tutkimuskohteissa oli ollut poikkeavaa hajua tai koettu oireita, mutta ei selvää rakennevauriota, minkä vuoksi </a:t>
            </a:r>
            <a:r>
              <a:rPr lang="fi-FI" dirty="0" err="1" smtClean="0"/>
              <a:t>ilmanäyttritä</a:t>
            </a:r>
            <a:r>
              <a:rPr lang="fi-FI" dirty="0" smtClean="0"/>
              <a:t> mikrobien määrittämiseksi on otettu.</a:t>
            </a:r>
          </a:p>
          <a:p>
            <a:r>
              <a:rPr lang="fi-FI" dirty="0" smtClean="0"/>
              <a:t>15 toimistorakennusta, joista kustakin oli otettu vähintään 2 ilmanäytettä talviaikaan vuosina 2010 - 2012.</a:t>
            </a:r>
          </a:p>
          <a:p>
            <a:r>
              <a:rPr lang="fi-FI" dirty="0" smtClean="0"/>
              <a:t>Ilmanäytteitä kaikkiaan 47 kpl.</a:t>
            </a:r>
          </a:p>
          <a:p>
            <a:r>
              <a:rPr lang="fi-FI" dirty="0" smtClean="0"/>
              <a:t>Toimistorakennukset oli rakennettu 1939 – 2002.</a:t>
            </a:r>
          </a:p>
          <a:p>
            <a:r>
              <a:rPr lang="fi-FI" dirty="0" smtClean="0"/>
              <a:t>Kaikissa rakennuksissa oli koneellinen tulo- ja poistoilmanvaihto.</a:t>
            </a:r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712728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3376"/>
            <a:ext cx="7848872" cy="431328"/>
          </a:xfrm>
        </p:spPr>
        <p:txBody>
          <a:bodyPr>
            <a:normAutofit/>
          </a:bodyPr>
          <a:lstStyle/>
          <a:p>
            <a:r>
              <a:rPr lang="fi-FI" sz="2000" dirty="0" smtClean="0"/>
              <a:t>Sisällysluettelo</a:t>
            </a:r>
            <a:endParaRPr lang="fi-FI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112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200" b="1" dirty="0" smtClean="0"/>
              <a:t>1 Biologiset epäpuhtaudet</a:t>
            </a:r>
          </a:p>
          <a:p>
            <a:pPr marL="0" indent="0">
              <a:buNone/>
            </a:pPr>
            <a:r>
              <a:rPr lang="fi-FI" sz="1200" dirty="0"/>
              <a:t>1.1 </a:t>
            </a:r>
            <a:r>
              <a:rPr lang="fi-FI" sz="1200" dirty="0" smtClean="0"/>
              <a:t>Johdanto sisäympäristökokonaisuuteen - opetussisältö</a:t>
            </a:r>
          </a:p>
          <a:p>
            <a:pPr marL="0" indent="0">
              <a:buNone/>
            </a:pPr>
            <a:r>
              <a:rPr lang="fi-FI" sz="1200" dirty="0" smtClean="0"/>
              <a:t>1.2 Mikrobiologian orientaatio</a:t>
            </a:r>
          </a:p>
          <a:p>
            <a:pPr marL="0" indent="0">
              <a:buNone/>
            </a:pPr>
            <a:r>
              <a:rPr lang="fi-FI" sz="1200" dirty="0" smtClean="0"/>
              <a:t>1.3 Mikrobiologian perusteet</a:t>
            </a:r>
          </a:p>
          <a:p>
            <a:pPr marL="0" indent="0">
              <a:buNone/>
            </a:pPr>
            <a:r>
              <a:rPr lang="fi-FI" sz="1200" dirty="0" smtClean="0"/>
              <a:t>1.4 Mikrobien elinkaari homehtuminen </a:t>
            </a:r>
            <a:r>
              <a:rPr lang="fi-FI" sz="1200" dirty="0"/>
              <a:t>ja </a:t>
            </a:r>
            <a:r>
              <a:rPr lang="fi-FI" sz="1200" dirty="0" smtClean="0"/>
              <a:t>lahoaminen</a:t>
            </a:r>
          </a:p>
          <a:p>
            <a:pPr marL="0" indent="0">
              <a:buNone/>
            </a:pPr>
            <a:r>
              <a:rPr lang="fi-FI" sz="1200" dirty="0" smtClean="0"/>
              <a:t>1.5 Materiaalien </a:t>
            </a:r>
            <a:r>
              <a:rPr lang="fi-FI" sz="1200" dirty="0"/>
              <a:t>ja pintojen </a:t>
            </a:r>
            <a:r>
              <a:rPr lang="fi-FI" sz="1200" dirty="0" smtClean="0"/>
              <a:t>mikrobisto</a:t>
            </a:r>
          </a:p>
          <a:p>
            <a:pPr marL="0" indent="0">
              <a:buNone/>
            </a:pPr>
            <a:r>
              <a:rPr lang="fi-FI" sz="1200" dirty="0"/>
              <a:t>1.6  Puun homeet ja </a:t>
            </a:r>
            <a:r>
              <a:rPr lang="fi-FI" sz="1200" dirty="0" smtClean="0"/>
              <a:t>lahot</a:t>
            </a:r>
          </a:p>
          <a:p>
            <a:pPr marL="0" indent="0">
              <a:buNone/>
            </a:pPr>
            <a:r>
              <a:rPr lang="fi-FI" sz="1200" dirty="0"/>
              <a:t>1.7 Rakenteiden vauriot ja </a:t>
            </a:r>
            <a:r>
              <a:rPr lang="fi-FI" sz="1200" dirty="0" smtClean="0"/>
              <a:t>vioittuminen</a:t>
            </a:r>
          </a:p>
          <a:p>
            <a:pPr marL="0" indent="0">
              <a:buNone/>
            </a:pPr>
            <a:r>
              <a:rPr lang="fi-FI" sz="1200" dirty="0" smtClean="0"/>
              <a:t>1.8.1 Ilman </a:t>
            </a:r>
            <a:r>
              <a:rPr lang="fi-FI" sz="1200" dirty="0"/>
              <a:t>mikrobisto asunnoissa, kouluissa ja </a:t>
            </a:r>
            <a:r>
              <a:rPr lang="fi-FI" sz="1200" dirty="0" smtClean="0"/>
              <a:t>päiväkodeissa</a:t>
            </a:r>
          </a:p>
          <a:p>
            <a:pPr marL="0" indent="0">
              <a:buNone/>
            </a:pPr>
            <a:r>
              <a:rPr lang="fi-FI" sz="1200" dirty="0" smtClean="0">
                <a:solidFill>
                  <a:srgbClr val="FF0000"/>
                </a:solidFill>
              </a:rPr>
              <a:t>1.8.2 Ilman </a:t>
            </a:r>
            <a:r>
              <a:rPr lang="fi-FI" sz="1200" dirty="0">
                <a:solidFill>
                  <a:srgbClr val="FF0000"/>
                </a:solidFill>
              </a:rPr>
              <a:t>mikrobisto tuotannollisissa ympäristöissä ja </a:t>
            </a:r>
            <a:r>
              <a:rPr lang="fi-FI" sz="1200" dirty="0" smtClean="0">
                <a:solidFill>
                  <a:srgbClr val="FF0000"/>
                </a:solidFill>
              </a:rPr>
              <a:t>toimistoissa</a:t>
            </a:r>
          </a:p>
          <a:p>
            <a:pPr marL="0" indent="0">
              <a:buNone/>
            </a:pPr>
            <a:r>
              <a:rPr lang="fi-FI" sz="1200" dirty="0" smtClean="0"/>
              <a:t>1.9 Kosteusvauriorakennusten mikrobilajistoa</a:t>
            </a:r>
          </a:p>
          <a:p>
            <a:pPr marL="0" indent="0">
              <a:buNone/>
            </a:pPr>
            <a:r>
              <a:rPr lang="fi-FI" sz="1200" dirty="0"/>
              <a:t>1.10.1 </a:t>
            </a:r>
            <a:r>
              <a:rPr lang="fi-FI" sz="1200" dirty="0" err="1" smtClean="0"/>
              <a:t>Mykotoksiinit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1.10.2 </a:t>
            </a:r>
            <a:r>
              <a:rPr lang="fi-FI" sz="1200" dirty="0" err="1" smtClean="0"/>
              <a:t>MVOCit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1.10.3 </a:t>
            </a:r>
            <a:r>
              <a:rPr lang="fi-FI" sz="1200" dirty="0" err="1" smtClean="0"/>
              <a:t>Endotoksiinit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1.10.4 Muut </a:t>
            </a:r>
            <a:r>
              <a:rPr lang="fi-FI" sz="1200" dirty="0"/>
              <a:t>mikrobien </a:t>
            </a:r>
            <a:r>
              <a:rPr lang="fi-FI" sz="1200" dirty="0" smtClean="0"/>
              <a:t>rakennekomponentit</a:t>
            </a:r>
          </a:p>
          <a:p>
            <a:pPr marL="0" indent="0">
              <a:buNone/>
            </a:pPr>
            <a:r>
              <a:rPr lang="fi-FI" sz="1200" dirty="0" smtClean="0"/>
              <a:t>1.11 Muut </a:t>
            </a:r>
            <a:r>
              <a:rPr lang="fi-FI" sz="1200" dirty="0"/>
              <a:t>sisäilman kannalta erityiset </a:t>
            </a:r>
            <a:r>
              <a:rPr lang="fi-FI" sz="1200" dirty="0" smtClean="0"/>
              <a:t>mikrobit</a:t>
            </a:r>
          </a:p>
          <a:p>
            <a:pPr marL="0" indent="0">
              <a:buNone/>
            </a:pPr>
            <a:r>
              <a:rPr lang="fi-FI" sz="1200" dirty="0" smtClean="0"/>
              <a:t>1.12 Punkit </a:t>
            </a:r>
            <a:r>
              <a:rPr lang="fi-FI" sz="1200" dirty="0"/>
              <a:t>ja </a:t>
            </a:r>
            <a:r>
              <a:rPr lang="fi-FI" sz="1200" dirty="0" smtClean="0"/>
              <a:t>allergeenit</a:t>
            </a:r>
          </a:p>
          <a:p>
            <a:pPr marL="0" indent="0">
              <a:buNone/>
            </a:pPr>
            <a:r>
              <a:rPr lang="fi-FI" sz="1200" dirty="0" smtClean="0"/>
              <a:t>1.13 Sisätilojen tuholaiset</a:t>
            </a:r>
          </a:p>
          <a:p>
            <a:pPr marL="0" indent="0">
              <a:buNone/>
            </a:pPr>
            <a:r>
              <a:rPr lang="fi-FI" sz="1200" b="1" dirty="0"/>
              <a:t>2 Kemialliset </a:t>
            </a:r>
            <a:r>
              <a:rPr lang="fi-FI" sz="1200" b="1" dirty="0" smtClean="0"/>
              <a:t>epäpuhtaudet – opetussisältö</a:t>
            </a:r>
          </a:p>
          <a:p>
            <a:pPr marL="0" indent="0">
              <a:buNone/>
            </a:pPr>
            <a:r>
              <a:rPr lang="fi-FI" sz="1200" b="1" dirty="0"/>
              <a:t>3 Terveydellisen merkityksen </a:t>
            </a:r>
            <a:r>
              <a:rPr lang="fi-FI" sz="1200" b="1" dirty="0" smtClean="0"/>
              <a:t>arviointi – opetussisältö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244280" cy="5112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200" b="1" dirty="0"/>
              <a:t>4 Sisäympäristön tutkimukset ja raportointi</a:t>
            </a:r>
          </a:p>
          <a:p>
            <a:pPr marL="0" indent="0">
              <a:buNone/>
            </a:pPr>
            <a:r>
              <a:rPr lang="fi-FI" sz="1200" dirty="0"/>
              <a:t>4.1 Tutkimusstrategian laatiminen</a:t>
            </a:r>
          </a:p>
          <a:p>
            <a:pPr marL="0" indent="0">
              <a:buNone/>
            </a:pPr>
            <a:r>
              <a:rPr lang="fi-FI" sz="1200" dirty="0"/>
              <a:t>4.2 Näytteenotto mikrobiologisiin analyyseihin</a:t>
            </a:r>
          </a:p>
          <a:p>
            <a:pPr marL="0" indent="0">
              <a:buNone/>
            </a:pPr>
            <a:r>
              <a:rPr lang="fi-FI" sz="1200" dirty="0"/>
              <a:t>4.3 Mikrobien analysointi</a:t>
            </a:r>
          </a:p>
          <a:p>
            <a:pPr marL="0" indent="0">
              <a:buNone/>
            </a:pPr>
            <a:r>
              <a:rPr lang="fi-FI" sz="1200" dirty="0"/>
              <a:t>4.4 Mikrobien ohjearvot ja tulosten tulkinta</a:t>
            </a:r>
          </a:p>
          <a:p>
            <a:pPr marL="0" indent="0">
              <a:buNone/>
            </a:pPr>
            <a:r>
              <a:rPr lang="fi-FI" sz="1200" dirty="0"/>
              <a:t>4.5 Riskinarviointi</a:t>
            </a:r>
          </a:p>
          <a:p>
            <a:pPr marL="0" indent="0">
              <a:buNone/>
            </a:pPr>
            <a:r>
              <a:rPr lang="fi-FI" sz="1200" dirty="0"/>
              <a:t>4.6 Sisäympäristön tutkimukset ja raportointi</a:t>
            </a:r>
          </a:p>
          <a:p>
            <a:pPr marL="0" indent="0">
              <a:buNone/>
            </a:pPr>
            <a:r>
              <a:rPr lang="fi-FI" sz="1200" b="1" dirty="0" smtClean="0"/>
              <a:t>5 </a:t>
            </a:r>
            <a:r>
              <a:rPr lang="fi-FI" sz="1200" b="1" dirty="0"/>
              <a:t>Sisäilman laadun hallinta </a:t>
            </a:r>
            <a:r>
              <a:rPr lang="fi-FI" sz="1200" b="1" dirty="0" smtClean="0"/>
              <a:t>korjausprosessissa</a:t>
            </a:r>
          </a:p>
          <a:p>
            <a:pPr marL="0" indent="0">
              <a:buNone/>
            </a:pPr>
            <a:r>
              <a:rPr lang="fi-FI" sz="1200" dirty="0"/>
              <a:t>5.1 Homekorjaustyömaan kosteuden ja puhtauden </a:t>
            </a:r>
            <a:r>
              <a:rPr lang="fi-FI" sz="1200" dirty="0" smtClean="0"/>
              <a:t>hallinta – opetussisältö</a:t>
            </a:r>
          </a:p>
          <a:p>
            <a:pPr marL="0" indent="0">
              <a:buNone/>
            </a:pPr>
            <a:r>
              <a:rPr lang="fi-FI" sz="1200" dirty="0" smtClean="0"/>
              <a:t>5.2 Homekorjauksen työsuojelunäkökohdat – opetussisältö</a:t>
            </a:r>
          </a:p>
          <a:p>
            <a:pPr marL="0" indent="0">
              <a:buNone/>
            </a:pPr>
            <a:r>
              <a:rPr lang="fi-FI" sz="1200" dirty="0" smtClean="0"/>
              <a:t>5.3 Siivous- ja homesiivous</a:t>
            </a:r>
          </a:p>
          <a:p>
            <a:pPr marL="0" indent="0">
              <a:buNone/>
            </a:pPr>
            <a:r>
              <a:rPr lang="fi-FI" sz="1200" dirty="0" smtClean="0"/>
              <a:t>5.4 Rakenteiden toimivuus</a:t>
            </a:r>
          </a:p>
          <a:p>
            <a:pPr marL="0" indent="0">
              <a:buNone/>
            </a:pPr>
            <a:r>
              <a:rPr lang="fi-FI" sz="1200" b="1" dirty="0"/>
              <a:t>6. Sisäilmasto-ongelmien hallinta </a:t>
            </a:r>
            <a:r>
              <a:rPr lang="fi-FI" sz="1200" b="1" dirty="0" smtClean="0"/>
              <a:t>yhteistyönä</a:t>
            </a:r>
          </a:p>
          <a:p>
            <a:pPr marL="0" indent="0">
              <a:buNone/>
            </a:pPr>
            <a:r>
              <a:rPr lang="fi-FI" sz="1200" dirty="0" smtClean="0"/>
              <a:t>6.1 Toimintamallit </a:t>
            </a:r>
            <a:r>
              <a:rPr lang="fi-FI" sz="1200" dirty="0"/>
              <a:t>sisäilmasto-ongelmien </a:t>
            </a:r>
            <a:r>
              <a:rPr lang="fi-FI" sz="1200" dirty="0" smtClean="0"/>
              <a:t>ratkaisemisessa – opetussisältö</a:t>
            </a:r>
          </a:p>
          <a:p>
            <a:pPr marL="0" indent="0">
              <a:buNone/>
            </a:pPr>
            <a:r>
              <a:rPr lang="fi-FI" sz="1200" dirty="0" smtClean="0"/>
              <a:t>6.2 Sisäilmaryhmätoiminta – opetussisältö</a:t>
            </a:r>
          </a:p>
          <a:p>
            <a:pPr marL="0" indent="0">
              <a:buNone/>
            </a:pPr>
            <a:r>
              <a:rPr lang="fi-FI" sz="1200" dirty="0" smtClean="0"/>
              <a:t>6.3 Viranomaistoiminta </a:t>
            </a:r>
            <a:r>
              <a:rPr lang="fi-FI" sz="1200" dirty="0"/>
              <a:t>ja </a:t>
            </a:r>
            <a:r>
              <a:rPr lang="fi-FI" sz="1200" dirty="0" smtClean="0"/>
              <a:t>yhteistyö – opetussisältö</a:t>
            </a:r>
          </a:p>
          <a:p>
            <a:pPr marL="0" indent="0">
              <a:buNone/>
            </a:pPr>
            <a:r>
              <a:rPr lang="fi-FI" sz="1200" dirty="0" smtClean="0"/>
              <a:t>6.4 Viestintä</a:t>
            </a:r>
            <a:r>
              <a:rPr lang="fi-FI" sz="1200" dirty="0"/>
              <a:t>, ml. </a:t>
            </a:r>
            <a:r>
              <a:rPr lang="fi-FI" sz="1200" dirty="0" smtClean="0"/>
              <a:t>Riskiviestintä - opetussisältö</a:t>
            </a:r>
            <a:endParaRPr lang="fi-FI" sz="1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931873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Sisäilman mikrobit toimistoissa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Sisäilman sieni-itiöpitoisuudet</a:t>
            </a:r>
          </a:p>
          <a:p>
            <a:r>
              <a:rPr lang="fi-FI" dirty="0" smtClean="0"/>
              <a:t>&lt;2 – 73 </a:t>
            </a:r>
            <a:r>
              <a:rPr lang="fi-FI" dirty="0" err="1"/>
              <a:t>cfu</a:t>
            </a:r>
            <a:r>
              <a:rPr lang="fi-FI" dirty="0"/>
              <a:t>/m</a:t>
            </a:r>
            <a:r>
              <a:rPr lang="fi-FI" baseline="30000" dirty="0"/>
              <a:t>3</a:t>
            </a:r>
            <a:r>
              <a:rPr lang="fi-FI" dirty="0" smtClean="0"/>
              <a:t>  (</a:t>
            </a:r>
            <a:r>
              <a:rPr lang="fi-FI" dirty="0" err="1" smtClean="0"/>
              <a:t>Hagem</a:t>
            </a:r>
            <a:r>
              <a:rPr lang="fi-FI" dirty="0" smtClean="0"/>
              <a:t> tai M2)</a:t>
            </a:r>
          </a:p>
          <a:p>
            <a:r>
              <a:rPr lang="fi-FI" dirty="0" smtClean="0"/>
              <a:t>4/47 ylitti 50 </a:t>
            </a:r>
            <a:r>
              <a:rPr lang="fi-FI" dirty="0" err="1"/>
              <a:t>cfu</a:t>
            </a:r>
            <a:r>
              <a:rPr lang="fi-FI" dirty="0"/>
              <a:t>/m</a:t>
            </a:r>
            <a:r>
              <a:rPr lang="fi-FI" baseline="30000" dirty="0"/>
              <a:t>3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&lt;2 -  96 </a:t>
            </a:r>
            <a:r>
              <a:rPr lang="fi-FI" dirty="0" err="1"/>
              <a:t>cfu</a:t>
            </a:r>
            <a:r>
              <a:rPr lang="fi-FI" dirty="0"/>
              <a:t>/m</a:t>
            </a:r>
            <a:r>
              <a:rPr lang="fi-FI" baseline="30000" dirty="0"/>
              <a:t>3</a:t>
            </a:r>
            <a:r>
              <a:rPr lang="fi-FI" dirty="0" smtClean="0"/>
              <a:t>   (DG18)</a:t>
            </a:r>
          </a:p>
          <a:p>
            <a:r>
              <a:rPr lang="fi-FI" dirty="0" smtClean="0"/>
              <a:t>6/47 ylitti 50 </a:t>
            </a:r>
            <a:r>
              <a:rPr lang="fi-FI" dirty="0" err="1" smtClean="0"/>
              <a:t>cfu</a:t>
            </a:r>
            <a:r>
              <a:rPr lang="fi-FI" dirty="0" smtClean="0"/>
              <a:t>/m</a:t>
            </a:r>
            <a:r>
              <a:rPr lang="fi-FI" baseline="30000" dirty="0" smtClean="0"/>
              <a:t>3</a:t>
            </a:r>
          </a:p>
          <a:p>
            <a:endParaRPr lang="fi-FI" baseline="30000" dirty="0"/>
          </a:p>
          <a:p>
            <a:pPr marL="0" indent="0">
              <a:buNone/>
            </a:pPr>
            <a:r>
              <a:rPr lang="fi-FI" dirty="0" smtClean="0"/>
              <a:t>Sisäilman bakteeripitoisuudet</a:t>
            </a:r>
          </a:p>
          <a:p>
            <a:r>
              <a:rPr lang="fi-FI" dirty="0" smtClean="0"/>
              <a:t>5 – 1134 </a:t>
            </a:r>
            <a:r>
              <a:rPr lang="fi-FI" dirty="0" err="1" smtClean="0"/>
              <a:t>cfu</a:t>
            </a:r>
            <a:r>
              <a:rPr lang="fi-FI" dirty="0" smtClean="0"/>
              <a:t>/m</a:t>
            </a:r>
            <a:r>
              <a:rPr lang="fi-FI" baseline="30000" dirty="0" smtClean="0"/>
              <a:t>3 </a:t>
            </a:r>
          </a:p>
          <a:p>
            <a:r>
              <a:rPr lang="fi-FI" dirty="0" smtClean="0"/>
              <a:t>1/47 ylitti 600 </a:t>
            </a:r>
            <a:r>
              <a:rPr lang="fi-FI" dirty="0" err="1"/>
              <a:t>cfu</a:t>
            </a:r>
            <a:r>
              <a:rPr lang="fi-FI" dirty="0"/>
              <a:t>/m</a:t>
            </a:r>
            <a:r>
              <a:rPr lang="fi-FI" baseline="30000" dirty="0"/>
              <a:t>3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9586211"/>
      </p:ext>
    </p:extLst>
  </p:cSld>
  <p:clrMapOvr>
    <a:masterClrMapping/>
  </p:clrMapOvr>
  <p:transition spd="med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Sisäilman mikrobit toimistoissa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Tavanomainen mikrobilajisto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i="1" dirty="0" err="1" smtClean="0"/>
              <a:t>Penicillium</a:t>
            </a:r>
            <a:r>
              <a:rPr lang="fi-FI" dirty="0" smtClean="0"/>
              <a:t> (70 %:ssa näytteistä)</a:t>
            </a:r>
          </a:p>
          <a:p>
            <a:r>
              <a:rPr lang="fi-FI" i="1" dirty="0" err="1" smtClean="0"/>
              <a:t>Cladosporium</a:t>
            </a:r>
            <a:r>
              <a:rPr lang="fi-FI" dirty="0" smtClean="0"/>
              <a:t> (30 %:ssa näytteistä)</a:t>
            </a:r>
          </a:p>
          <a:p>
            <a:r>
              <a:rPr lang="fi-FI" dirty="0" smtClean="0"/>
              <a:t>Steriilit sienet (32 %:ssa näytteistä)</a:t>
            </a:r>
          </a:p>
          <a:p>
            <a:r>
              <a:rPr lang="fi-FI" dirty="0" smtClean="0"/>
              <a:t>Vaaleat </a:t>
            </a:r>
            <a:r>
              <a:rPr lang="fi-FI" dirty="0" err="1" smtClean="0"/>
              <a:t>hiiivat</a:t>
            </a:r>
            <a:r>
              <a:rPr lang="fi-FI" dirty="0" smtClean="0"/>
              <a:t> (19 %:ssa näytteistä)</a:t>
            </a:r>
          </a:p>
          <a:p>
            <a:endParaRPr lang="fi-FI" dirty="0"/>
          </a:p>
          <a:p>
            <a:r>
              <a:rPr lang="fi-FI" i="1" dirty="0" err="1" smtClean="0"/>
              <a:t>Acrodontium</a:t>
            </a:r>
            <a:endParaRPr lang="fi-FI" i="1" dirty="0" smtClean="0"/>
          </a:p>
          <a:p>
            <a:r>
              <a:rPr lang="fi-FI" i="1" dirty="0" err="1" smtClean="0"/>
              <a:t>Alternaria</a:t>
            </a:r>
            <a:endParaRPr lang="fi-FI" i="1" dirty="0" smtClean="0"/>
          </a:p>
          <a:p>
            <a:r>
              <a:rPr lang="fi-FI" i="1" dirty="0" err="1" smtClean="0"/>
              <a:t>Aphanocladium</a:t>
            </a:r>
            <a:endParaRPr lang="fi-FI" i="1" dirty="0" smtClean="0"/>
          </a:p>
          <a:p>
            <a:r>
              <a:rPr lang="fi-FI" i="1" dirty="0" err="1" smtClean="0"/>
              <a:t>Geotrichum</a:t>
            </a:r>
            <a:endParaRPr lang="fi-FI" i="1" dirty="0" smtClean="0"/>
          </a:p>
          <a:p>
            <a:r>
              <a:rPr lang="fi-FI" i="1" dirty="0" err="1" smtClean="0"/>
              <a:t>Syncephalastrum</a:t>
            </a:r>
            <a:endParaRPr lang="fi-FI" i="1" dirty="0" smtClean="0"/>
          </a:p>
          <a:p>
            <a:r>
              <a:rPr lang="fi-FI" i="1" dirty="0" err="1" smtClean="0"/>
              <a:t>Thysanophora</a:t>
            </a:r>
            <a:endParaRPr lang="fi-FI" i="1" dirty="0" smtClean="0"/>
          </a:p>
          <a:p>
            <a:r>
              <a:rPr lang="fi-FI" i="1" dirty="0" err="1" smtClean="0"/>
              <a:t>Verticicladium</a:t>
            </a:r>
            <a:endParaRPr lang="fi-FI" i="1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529171"/>
      </p:ext>
    </p:extLst>
  </p:cSld>
  <p:clrMapOvr>
    <a:masterClrMapping/>
  </p:clrMapOvr>
  <p:transition spd="med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Sisäilman mikrobit toimistoissa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Kosteusvaurioon viittaava mikrobilajisto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i="1" dirty="0" err="1" smtClean="0"/>
              <a:t>Aspergillus</a:t>
            </a:r>
            <a:r>
              <a:rPr lang="fi-FI" i="1" dirty="0" smtClean="0"/>
              <a:t> </a:t>
            </a:r>
            <a:r>
              <a:rPr lang="fi-FI" i="1" dirty="0" err="1" smtClean="0"/>
              <a:t>fumigatus</a:t>
            </a:r>
            <a:r>
              <a:rPr lang="fi-FI" i="1" dirty="0" smtClean="0"/>
              <a:t> </a:t>
            </a:r>
            <a:r>
              <a:rPr lang="fi-FI" dirty="0" smtClean="0"/>
              <a:t>(17 %:ssa näytteistä)</a:t>
            </a:r>
          </a:p>
          <a:p>
            <a:r>
              <a:rPr lang="fi-FI" i="1" dirty="0" err="1" smtClean="0"/>
              <a:t>Aspergillus</a:t>
            </a:r>
            <a:r>
              <a:rPr lang="fi-FI" i="1" dirty="0" smtClean="0"/>
              <a:t> </a:t>
            </a:r>
            <a:r>
              <a:rPr lang="fi-FI" i="1" dirty="0" err="1" smtClean="0"/>
              <a:t>versicolor</a:t>
            </a:r>
            <a:r>
              <a:rPr lang="fi-FI" i="1" dirty="0" smtClean="0"/>
              <a:t> </a:t>
            </a:r>
            <a:r>
              <a:rPr lang="fi-FI" dirty="0" smtClean="0"/>
              <a:t>(15 %:ssa näytteistä)</a:t>
            </a:r>
          </a:p>
          <a:p>
            <a:r>
              <a:rPr lang="fi-FI" i="1" dirty="0" err="1" smtClean="0"/>
              <a:t>Geomyces</a:t>
            </a:r>
            <a:r>
              <a:rPr lang="fi-FI" dirty="0" smtClean="0"/>
              <a:t> (13 %:ssa näytteistä)</a:t>
            </a:r>
          </a:p>
          <a:p>
            <a:endParaRPr lang="fi-FI" dirty="0"/>
          </a:p>
          <a:p>
            <a:r>
              <a:rPr lang="fi-FI" i="1" dirty="0" err="1" smtClean="0"/>
              <a:t>Wallemia</a:t>
            </a:r>
            <a:r>
              <a:rPr lang="fi-FI" i="1" dirty="0" smtClean="0"/>
              <a:t>			</a:t>
            </a:r>
            <a:r>
              <a:rPr lang="fi-FI" i="1" dirty="0" err="1" smtClean="0"/>
              <a:t>Aspergillus</a:t>
            </a:r>
            <a:r>
              <a:rPr lang="fi-FI" i="1" dirty="0" smtClean="0"/>
              <a:t> </a:t>
            </a:r>
            <a:r>
              <a:rPr lang="fi-FI" i="1" dirty="0" err="1" smtClean="0"/>
              <a:t>niger</a:t>
            </a:r>
            <a:endParaRPr lang="fi-FI" i="1" dirty="0" smtClean="0"/>
          </a:p>
          <a:p>
            <a:r>
              <a:rPr lang="fi-FI" i="1" dirty="0" err="1" smtClean="0"/>
              <a:t>Stachybotrys</a:t>
            </a:r>
            <a:r>
              <a:rPr lang="fi-FI" i="1" dirty="0" smtClean="0"/>
              <a:t>			</a:t>
            </a:r>
            <a:r>
              <a:rPr lang="fi-FI" i="1" dirty="0" err="1" smtClean="0"/>
              <a:t>Aspergillus</a:t>
            </a:r>
            <a:r>
              <a:rPr lang="fi-FI" i="1" dirty="0" smtClean="0"/>
              <a:t> </a:t>
            </a:r>
            <a:r>
              <a:rPr lang="fi-FI" i="1" dirty="0" err="1" smtClean="0"/>
              <a:t>ustus</a:t>
            </a:r>
            <a:endParaRPr lang="fi-FI" i="1" dirty="0" smtClean="0"/>
          </a:p>
          <a:p>
            <a:r>
              <a:rPr lang="fi-FI" i="1" dirty="0" err="1" smtClean="0"/>
              <a:t>Aspergillus</a:t>
            </a:r>
            <a:r>
              <a:rPr lang="fi-FI" i="1" dirty="0" smtClean="0"/>
              <a:t> </a:t>
            </a:r>
            <a:r>
              <a:rPr lang="fi-FI" i="1" dirty="0" err="1" smtClean="0"/>
              <a:t>sydowii</a:t>
            </a:r>
            <a:r>
              <a:rPr lang="fi-FI" i="1" dirty="0" smtClean="0"/>
              <a:t>		</a:t>
            </a:r>
            <a:r>
              <a:rPr lang="fi-FI" i="1" dirty="0" err="1" smtClean="0"/>
              <a:t>Aureobasidium</a:t>
            </a:r>
            <a:endParaRPr lang="fi-FI" i="1" dirty="0" smtClean="0"/>
          </a:p>
          <a:p>
            <a:r>
              <a:rPr lang="fi-FI" dirty="0" err="1" smtClean="0"/>
              <a:t>Aspergillus</a:t>
            </a:r>
            <a:r>
              <a:rPr lang="fi-FI" dirty="0" smtClean="0"/>
              <a:t> </a:t>
            </a:r>
            <a:r>
              <a:rPr lang="fi-FI" dirty="0" err="1" smtClean="0"/>
              <a:t>penicillioides</a:t>
            </a:r>
            <a:r>
              <a:rPr lang="fi-FI" dirty="0" smtClean="0"/>
              <a:t>	</a:t>
            </a:r>
            <a:r>
              <a:rPr lang="fi-FI" dirty="0" err="1" smtClean="0"/>
              <a:t>basidiomykeetit</a:t>
            </a:r>
            <a:endParaRPr lang="fi-FI" dirty="0" smtClean="0"/>
          </a:p>
          <a:p>
            <a:r>
              <a:rPr lang="fi-FI" i="1" dirty="0" err="1" smtClean="0"/>
              <a:t>Eurotium</a:t>
            </a:r>
            <a:r>
              <a:rPr lang="fi-FI" dirty="0" smtClean="0"/>
              <a:t>			</a:t>
            </a:r>
            <a:r>
              <a:rPr lang="fi-FI" i="1" dirty="0" err="1" smtClean="0"/>
              <a:t>Mucor</a:t>
            </a:r>
            <a:endParaRPr lang="fi-FI" i="1" dirty="0" smtClean="0"/>
          </a:p>
          <a:p>
            <a:r>
              <a:rPr lang="fi-FI" i="1" dirty="0" err="1" smtClean="0"/>
              <a:t>Oidiodendron</a:t>
            </a:r>
            <a:r>
              <a:rPr lang="fi-FI" dirty="0" smtClean="0"/>
              <a:t>      		punaiset hiivat</a:t>
            </a:r>
          </a:p>
          <a:p>
            <a:r>
              <a:rPr lang="fi-FI" i="1" dirty="0" err="1" smtClean="0"/>
              <a:t>Paecilomyces</a:t>
            </a:r>
            <a:endParaRPr lang="fi-FI" i="1" dirty="0" smtClean="0"/>
          </a:p>
          <a:p>
            <a:r>
              <a:rPr lang="fi-FI" i="1" dirty="0" err="1" smtClean="0"/>
              <a:t>Sphaeropsidales</a:t>
            </a:r>
            <a:endParaRPr lang="fi-FI" i="1" dirty="0" smtClean="0"/>
          </a:p>
          <a:p>
            <a:r>
              <a:rPr lang="fi-FI" i="1" dirty="0" err="1" smtClean="0"/>
              <a:t>Trichoderma</a:t>
            </a:r>
            <a:endParaRPr lang="fi-FI" i="1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8836554"/>
      </p:ext>
    </p:extLst>
  </p:cSld>
  <p:clrMapOvr>
    <a:masterClrMapping/>
  </p:clrMapOvr>
  <p:transition spd="med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Sisäilman mikrobit toimistoissa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Toimistorakennuksen iän vaikutus </a:t>
            </a:r>
            <a:r>
              <a:rPr lang="fi-FI" dirty="0" err="1" smtClean="0"/>
              <a:t>mikrobistoon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Sisäilman sieni-itiöpitoisuudet olivat korkeimmat 1970-80-luvuilla rakennetuissa toimistoissa. </a:t>
            </a:r>
          </a:p>
          <a:p>
            <a:r>
              <a:rPr lang="fi-FI" dirty="0" smtClean="0"/>
              <a:t>Myös </a:t>
            </a:r>
            <a:r>
              <a:rPr lang="fi-FI" dirty="0" err="1" smtClean="0"/>
              <a:t>Penicillium</a:t>
            </a:r>
            <a:r>
              <a:rPr lang="fi-FI" dirty="0" smtClean="0"/>
              <a:t>- ja </a:t>
            </a:r>
            <a:r>
              <a:rPr lang="fi-FI" dirty="0" err="1" smtClean="0"/>
              <a:t>Cladosporium</a:t>
            </a:r>
            <a:r>
              <a:rPr lang="fi-FI" dirty="0" smtClean="0"/>
              <a:t>-pitoisuudet olivat korkeimmat 1970-80-luvuilla rakennetuissa toimistoissa.</a:t>
            </a:r>
          </a:p>
          <a:p>
            <a:r>
              <a:rPr lang="fi-FI" i="1" dirty="0" err="1" smtClean="0"/>
              <a:t>Geomyces</a:t>
            </a:r>
            <a:r>
              <a:rPr lang="fi-FI" i="1" dirty="0" smtClean="0"/>
              <a:t>, A. </a:t>
            </a:r>
            <a:r>
              <a:rPr lang="fi-FI" i="1" dirty="0" err="1" smtClean="0"/>
              <a:t>penicillioides</a:t>
            </a:r>
            <a:r>
              <a:rPr lang="fi-FI" i="1" dirty="0" smtClean="0"/>
              <a:t>, </a:t>
            </a:r>
            <a:r>
              <a:rPr lang="fi-FI" i="1" dirty="0" err="1" smtClean="0"/>
              <a:t>Stachybotrys</a:t>
            </a:r>
            <a:r>
              <a:rPr lang="fi-FI" i="1" dirty="0"/>
              <a:t>,</a:t>
            </a:r>
            <a:r>
              <a:rPr lang="fi-FI" i="1" dirty="0" smtClean="0"/>
              <a:t> </a:t>
            </a:r>
            <a:r>
              <a:rPr lang="fi-FI" i="1" dirty="0" err="1" smtClean="0"/>
              <a:t>Trichoderma</a:t>
            </a:r>
            <a:r>
              <a:rPr lang="fi-FI" i="1" dirty="0" smtClean="0"/>
              <a:t> </a:t>
            </a:r>
            <a:r>
              <a:rPr lang="fi-FI" dirty="0" smtClean="0"/>
              <a:t>ja </a:t>
            </a:r>
            <a:r>
              <a:rPr lang="fi-FI" i="1" dirty="0" err="1" smtClean="0"/>
              <a:t>Wallemia</a:t>
            </a:r>
            <a:r>
              <a:rPr lang="fi-FI" dirty="0" smtClean="0"/>
              <a:t> esiintyivät vain 1970-80-luvuilla rakennetuissa toimistoissa.</a:t>
            </a:r>
          </a:p>
          <a:p>
            <a:endParaRPr lang="fi-FI" dirty="0"/>
          </a:p>
          <a:p>
            <a:r>
              <a:rPr lang="fi-FI" dirty="0"/>
              <a:t> Rakennusajankohdalla ei ollut vaikutusta sisäilman </a:t>
            </a:r>
            <a:r>
              <a:rPr lang="fi-FI" dirty="0" smtClean="0"/>
              <a:t>bakteeripitoisuuksiin.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095331"/>
      </p:ext>
    </p:extLst>
  </p:cSld>
  <p:clrMapOvr>
    <a:masterClrMapping/>
  </p:clrMapOvr>
  <p:transition spd="med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Sisäilman mikrobit toimistoissa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Asuinrakennusten ja toimistojen sisäilman </a:t>
            </a:r>
            <a:r>
              <a:rPr lang="fi-FI" dirty="0" err="1" smtClean="0"/>
              <a:t>mikrobistojen</a:t>
            </a:r>
            <a:r>
              <a:rPr lang="fi-FI" dirty="0" smtClean="0"/>
              <a:t> erot</a:t>
            </a:r>
          </a:p>
          <a:p>
            <a:endParaRPr lang="fi-FI" dirty="0" smtClean="0"/>
          </a:p>
          <a:p>
            <a:r>
              <a:rPr lang="fi-FI" dirty="0" smtClean="0"/>
              <a:t>Asuntojen mikrobipitoisuudet ovat suurempia kuin toimistojen.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ieni-itiöpitoisuudet noin kaksinkertaisia.</a:t>
            </a:r>
          </a:p>
          <a:p>
            <a:pPr lvl="1"/>
            <a:r>
              <a:rPr lang="fi-FI" dirty="0"/>
              <a:t>b</a:t>
            </a:r>
            <a:r>
              <a:rPr lang="fi-FI" dirty="0" smtClean="0"/>
              <a:t>akteeripitoisuudet noin nelinkertaisia.</a:t>
            </a:r>
          </a:p>
          <a:p>
            <a:endParaRPr lang="fi-FI" dirty="0" smtClean="0"/>
          </a:p>
          <a:p>
            <a:r>
              <a:rPr lang="fi-FI" dirty="0" smtClean="0"/>
              <a:t>Asuntojen sisäilman mikrobilajisto on runsaampi kuin toimistojen.</a:t>
            </a:r>
          </a:p>
          <a:p>
            <a:endParaRPr lang="fi-FI" dirty="0"/>
          </a:p>
          <a:p>
            <a:r>
              <a:rPr lang="fi-FI" dirty="0" smtClean="0"/>
              <a:t>Asunnoista löydettiin 17 tavanomaista sienilajia.</a:t>
            </a:r>
          </a:p>
          <a:p>
            <a:r>
              <a:rPr lang="fi-FI" dirty="0" smtClean="0"/>
              <a:t>Toimistoista löydettiin 11 </a:t>
            </a:r>
            <a:r>
              <a:rPr lang="fi-FI" dirty="0"/>
              <a:t>tavanomaista sienilajia.</a:t>
            </a:r>
          </a:p>
          <a:p>
            <a:endParaRPr lang="fi-FI" dirty="0" smtClean="0"/>
          </a:p>
          <a:p>
            <a:r>
              <a:rPr lang="fi-FI" i="1" dirty="0" err="1" smtClean="0"/>
              <a:t>Cladosporium</a:t>
            </a:r>
            <a:r>
              <a:rPr lang="fi-FI" dirty="0" smtClean="0"/>
              <a:t> oli asunnoissa yleisempi kuin toimistoissa.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sunnoissa </a:t>
            </a:r>
            <a:r>
              <a:rPr lang="fi-FI" i="1" dirty="0" err="1" smtClean="0"/>
              <a:t>Cladosporium</a:t>
            </a:r>
            <a:r>
              <a:rPr lang="fi-FI" dirty="0" err="1" smtClean="0"/>
              <a:t>ia</a:t>
            </a:r>
            <a:r>
              <a:rPr lang="fi-FI" dirty="0" smtClean="0"/>
              <a:t> oli 77 %:ssa näytteistä.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oimistoissa </a:t>
            </a:r>
            <a:r>
              <a:rPr lang="fi-FI" i="1" dirty="0" err="1" smtClean="0"/>
              <a:t>Cladosporium</a:t>
            </a:r>
            <a:r>
              <a:rPr lang="fi-FI" dirty="0" err="1" smtClean="0"/>
              <a:t>ia</a:t>
            </a:r>
            <a:r>
              <a:rPr lang="fi-FI" dirty="0" smtClean="0"/>
              <a:t> oli  30 %:ssa näytteistä.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073447"/>
      </p:ext>
    </p:extLst>
  </p:cSld>
  <p:clrMapOvr>
    <a:masterClrMapping/>
  </p:clrMapOvr>
  <p:transition spd="med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Sisäilman mikrobit toimistoissa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Kosteusvaurioon viittaavat mikrobit</a:t>
            </a:r>
            <a:endParaRPr lang="fi-FI" dirty="0"/>
          </a:p>
          <a:p>
            <a:r>
              <a:rPr lang="fi-FI" sz="1800" dirty="0" smtClean="0"/>
              <a:t>Asunnoista löydettiin 30 kosteusvaurioon viittaavaa mikrobilajia.</a:t>
            </a:r>
          </a:p>
          <a:p>
            <a:r>
              <a:rPr lang="fi-FI" sz="1800" dirty="0" smtClean="0"/>
              <a:t>Toimistoista löydettiin 19 </a:t>
            </a:r>
            <a:r>
              <a:rPr lang="fi-FI" sz="1800" dirty="0"/>
              <a:t>kosteusvaurioon viittaavaa </a:t>
            </a:r>
            <a:r>
              <a:rPr lang="fi-FI" sz="1800" dirty="0" smtClean="0"/>
              <a:t>sienilajia</a:t>
            </a:r>
            <a:r>
              <a:rPr lang="fi-FI" sz="1800" dirty="0"/>
              <a:t>.</a:t>
            </a:r>
          </a:p>
          <a:p>
            <a:endParaRPr lang="fi-FI" dirty="0" smtClean="0"/>
          </a:p>
          <a:p>
            <a:r>
              <a:rPr lang="fi-FI" sz="1800" dirty="0" smtClean="0"/>
              <a:t>Asunnoissa yleisimpiä indikaattoreita olivat sädesienet, </a:t>
            </a:r>
            <a:r>
              <a:rPr lang="fi-FI" sz="1800" i="1" dirty="0" err="1" smtClean="0"/>
              <a:t>Aspergillus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penicillioides</a:t>
            </a:r>
            <a:r>
              <a:rPr lang="fi-FI" sz="1800" i="1" dirty="0" smtClean="0"/>
              <a:t>, </a:t>
            </a:r>
            <a:r>
              <a:rPr lang="fi-FI" sz="1800" i="1" dirty="0" err="1" smtClean="0"/>
              <a:t>Aspergillus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versicolor</a:t>
            </a:r>
            <a:r>
              <a:rPr lang="fi-FI" sz="1800" i="1" dirty="0"/>
              <a:t> </a:t>
            </a:r>
            <a:r>
              <a:rPr lang="fi-FI" sz="1800" dirty="0" smtClean="0"/>
              <a:t>ja </a:t>
            </a:r>
            <a:r>
              <a:rPr lang="fi-FI" sz="1800" i="1" dirty="0" err="1" smtClean="0"/>
              <a:t>Eurotium</a:t>
            </a:r>
            <a:r>
              <a:rPr lang="fi-FI" sz="1800" dirty="0" smtClean="0"/>
              <a:t>.</a:t>
            </a:r>
          </a:p>
          <a:p>
            <a:r>
              <a:rPr lang="fi-FI" sz="1800" dirty="0" smtClean="0"/>
              <a:t>Toimistoissa yleisimpiä indikaattoreita olivat </a:t>
            </a:r>
            <a:r>
              <a:rPr lang="fi-FI" sz="1800" i="1" dirty="0" err="1" smtClean="0"/>
              <a:t>Aspergillus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fumigatus</a:t>
            </a:r>
            <a:r>
              <a:rPr lang="fi-FI" sz="1800" i="1" dirty="0" smtClean="0"/>
              <a:t>, </a:t>
            </a:r>
            <a:r>
              <a:rPr lang="fi-FI" sz="1800" i="1" dirty="0" err="1" smtClean="0"/>
              <a:t>Aspergillus</a:t>
            </a:r>
            <a:r>
              <a:rPr lang="fi-FI" sz="1800" i="1" dirty="0" smtClean="0"/>
              <a:t> </a:t>
            </a:r>
            <a:r>
              <a:rPr lang="fi-FI" sz="1800" i="1" dirty="0" err="1" smtClean="0"/>
              <a:t>versicolor</a:t>
            </a:r>
            <a:r>
              <a:rPr lang="fi-FI" sz="1800" dirty="0" smtClean="0"/>
              <a:t> ja </a:t>
            </a:r>
            <a:r>
              <a:rPr lang="fi-FI" sz="1800" i="1" dirty="0" err="1" smtClean="0"/>
              <a:t>Geomyces</a:t>
            </a:r>
            <a:r>
              <a:rPr lang="fi-FI" sz="1800" dirty="0" smtClean="0"/>
              <a:t>.</a:t>
            </a:r>
          </a:p>
          <a:p>
            <a:endParaRPr lang="fi-FI" dirty="0"/>
          </a:p>
          <a:p>
            <a:r>
              <a:rPr lang="fi-FI" sz="1800" dirty="0" smtClean="0"/>
              <a:t>Indikaattorimikrobien keskimääräinen pitoisuus oli </a:t>
            </a:r>
          </a:p>
          <a:p>
            <a:pPr lvl="1"/>
            <a:r>
              <a:rPr lang="fi-FI" sz="1600" dirty="0" smtClean="0"/>
              <a:t>asunnoissa n. 15 </a:t>
            </a:r>
            <a:r>
              <a:rPr lang="fi-FI" sz="1600" dirty="0" err="1" smtClean="0"/>
              <a:t>cfu</a:t>
            </a:r>
            <a:r>
              <a:rPr lang="fi-FI" sz="1600" dirty="0" smtClean="0"/>
              <a:t>/m</a:t>
            </a:r>
            <a:r>
              <a:rPr lang="fi-FI" sz="1600" baseline="30000" dirty="0" smtClean="0"/>
              <a:t>3</a:t>
            </a:r>
            <a:endParaRPr lang="fi-FI" sz="1600" dirty="0"/>
          </a:p>
          <a:p>
            <a:pPr lvl="1"/>
            <a:r>
              <a:rPr lang="fi-FI" sz="1600" dirty="0" smtClean="0"/>
              <a:t>toimistoissa &lt; 10 </a:t>
            </a:r>
            <a:r>
              <a:rPr lang="fi-FI" sz="1600" dirty="0" err="1"/>
              <a:t>cfu</a:t>
            </a:r>
            <a:r>
              <a:rPr lang="fi-FI" sz="1600" dirty="0"/>
              <a:t>/m</a:t>
            </a:r>
            <a:r>
              <a:rPr lang="fi-FI" sz="1600" baseline="30000" dirty="0"/>
              <a:t>3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733348"/>
      </p:ext>
    </p:extLst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>
                <a:ea typeface="ＭＳ Ｐゴシック" panose="020B0600070205080204" pitchFamily="34" charset="-128"/>
              </a:rPr>
              <a:t>Työympäristö ja mikrobit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Yhteys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työperäisen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mikrobialtistumisen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terveyshaittojen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välillä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havaittiin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ensiksi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viljatyöntekijöillä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maanviljelijöillä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yöhemmin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monissa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erilaisissa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teollisissa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työympäristöissä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Ns.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sisäilmaongelmat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viimeisimmäksi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ilmanvaihtojärjestelmät</a:t>
            </a: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kostuttimet</a:t>
            </a: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rakenteiden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mikrobiologinen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vaurioituminen</a:t>
            </a: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marL="266700" lvl="1" indent="0">
              <a:lnSpc>
                <a:spcPct val="80000"/>
              </a:lnSpc>
              <a:buNone/>
            </a:pP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8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Teolliset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työpaikat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ovat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myös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rakennuksia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joten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sekä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prosessin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että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rakennuksen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vaikutukset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bioaerosolialtistumiseen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on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tunnettava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 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B0FE57-5B06-4492-A754-7CA2413EEAC9}" type="slidenum">
              <a:rPr lang="en-US" altLang="fi-FI" sz="900" b="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fi-FI" sz="900" b="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89136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/>
          </p:cNvSpPr>
          <p:nvPr>
            <p:ph type="title"/>
          </p:nvPr>
        </p:nvSpPr>
        <p:spPr>
          <a:xfrm>
            <a:off x="684213" y="185741"/>
            <a:ext cx="8065392" cy="1079500"/>
          </a:xfrm>
        </p:spPr>
        <p:txBody>
          <a:bodyPr/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Mikrobialtistuminen eri työympäristöissä</a:t>
            </a:r>
          </a:p>
        </p:txBody>
      </p:sp>
      <p:graphicFrame>
        <p:nvGraphicFramePr>
          <p:cNvPr id="58600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48201"/>
              </p:ext>
            </p:extLst>
          </p:nvPr>
        </p:nvGraphicFramePr>
        <p:xfrm>
          <a:off x="755576" y="1331001"/>
          <a:ext cx="7681911" cy="4619629"/>
        </p:xfrm>
        <a:graphic>
          <a:graphicData uri="http://schemas.openxmlformats.org/drawingml/2006/table">
            <a:tbl>
              <a:tblPr/>
              <a:tblGrid>
                <a:gridCol w="2560637"/>
                <a:gridCol w="2560637"/>
                <a:gridCol w="2560637"/>
              </a:tblGrid>
              <a:tr h="4713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Työympäristö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Sieni-itiöpitoisuudet (cfu/m</a:t>
                      </a:r>
                      <a:r>
                        <a:rPr kumimoji="0" lang="fi-FI" altLang="fi-FI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Bakteeripitoisuudet (cfu/m</a:t>
                      </a:r>
                      <a:r>
                        <a:rPr kumimoji="0" lang="fi-FI" altLang="fi-FI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Taimitarha 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- 10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- 10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Jätteenkäsittelylaitos 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- 10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Jätevedenpuhdistamo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- 10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- 10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Sahat 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- 10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Lämpövoimalaitos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Kompostointihalli 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- 10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- 10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3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Biopolttoaineiden käsittely ruokohelpi, kannot ja risutukki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- 10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- 10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Metsäteollisuus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- 10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- 10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3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Perunavarastot, kauppakunnostus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&lt; 30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- 10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3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Sipulivarastot, kauppakunnostus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&lt; 30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- 10</a:t>
                      </a:r>
                      <a:r>
                        <a:rPr kumimoji="0" lang="fi-FI" altLang="fi-FI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Juustolat</a:t>
                      </a:r>
                    </a:p>
                  </a:txBody>
                  <a:tcPr marL="91441" marR="91441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fi-FI" altLang="fi-F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fi-FI" altLang="fi-FI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</a:t>
                      </a:r>
                      <a:endParaRPr kumimoji="0" lang="fi-FI" altLang="fi-FI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4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10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Font typeface="Arial" panose="020B0604020202020204" pitchFamily="34" charset="0"/>
                        <a:defRPr sz="900">
                          <a:solidFill>
                            <a:srgbClr val="404040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41" marR="91441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Text Box 233"/>
          <p:cNvSpPr txBox="1">
            <a:spLocks noChangeArrowheads="1"/>
          </p:cNvSpPr>
          <p:nvPr/>
        </p:nvSpPr>
        <p:spPr bwMode="auto">
          <a:xfrm>
            <a:off x="611560" y="6067426"/>
            <a:ext cx="4895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FontTx/>
              <a:buNone/>
            </a:pPr>
            <a:r>
              <a:rPr lang="fi-FI" altLang="fi-FI" sz="1000" dirty="0">
                <a:solidFill>
                  <a:schemeClr val="tx1"/>
                </a:solidFill>
                <a:latin typeface="Arial" panose="020B0604020202020204" pitchFamily="34" charset="0"/>
              </a:rPr>
              <a:t>- = pitoisuus alle määritysrajan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5541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Bioaerosolialtistus maataloudessa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Maataloudessa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useita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mikrobilähteitä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i-FI" altLang="fi-FI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ehut</a:t>
            </a:r>
          </a:p>
          <a:p>
            <a:pPr lvl="1">
              <a:lnSpc>
                <a:spcPct val="8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heinä</a:t>
            </a:r>
          </a:p>
          <a:p>
            <a:pPr lvl="1">
              <a:lnSpc>
                <a:spcPct val="8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vilja</a:t>
            </a:r>
          </a:p>
          <a:p>
            <a:pPr lvl="1">
              <a:lnSpc>
                <a:spcPct val="8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säilörehu</a:t>
            </a:r>
          </a:p>
          <a:p>
            <a:pPr>
              <a:lnSpc>
                <a:spcPct val="80000"/>
              </a:lnSpc>
            </a:pP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i-FI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fi-FI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uvikkeet</a:t>
            </a: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olki</a:t>
            </a:r>
          </a:p>
          <a:p>
            <a:pPr lvl="1">
              <a:lnSpc>
                <a:spcPct val="8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kutterinpuru</a:t>
            </a:r>
          </a:p>
          <a:p>
            <a:pPr lvl="1">
              <a:lnSpc>
                <a:spcPct val="8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sahajauho</a:t>
            </a:r>
          </a:p>
          <a:p>
            <a:pPr lvl="1">
              <a:lnSpc>
                <a:spcPct val="8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turve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EBC4D2-79C1-4D80-BA26-048D20E4071C}" type="slidenum">
              <a:rPr lang="en-US" altLang="fi-FI" sz="900" b="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fi-FI" sz="900" b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557921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i-FI" dirty="0" err="1" smtClean="0">
                <a:ea typeface="ＭＳ Ｐゴシック" panose="020B0600070205080204" pitchFamily="34" charset="-128"/>
              </a:rPr>
              <a:t>Mikrobialtistus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maataloudessa</a:t>
            </a:r>
            <a:endParaRPr lang="fi-FI" altLang="fi-FI" dirty="0" smtClean="0">
              <a:ea typeface="ＭＳ Ｐゴシック" panose="020B0600070205080204" pitchFamily="34" charset="-128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Orgaanisten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materiaalien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mikrobiologiseen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laatuun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vaikuttaa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eniten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</a:p>
          <a:p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GB" altLang="fi-FI" b="1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ateriaalin</a:t>
            </a:r>
            <a:r>
              <a:rPr lang="en-GB" altLang="fi-FI" b="1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b="1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kosteus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korjuuhetkellä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varastoinnin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alussa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tai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varastoinnin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aikana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.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endParaRPr lang="fi-FI" altLang="fi-FI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Kosteana varastoidut materiaalit homehtuvat.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B9AE39-36B1-40C6-9EA0-B0ECF89FBCF1}" type="slidenum">
              <a:rPr lang="en-US" altLang="fi-FI" sz="800" b="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fi-FI" sz="800" b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99334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altLang="fi-FI" sz="2800" dirty="0" smtClean="0">
                <a:ea typeface="ＭＳ Ｐゴシック" panose="020B0600070205080204" pitchFamily="34" charset="-128"/>
              </a:rPr>
              <a:t>Yhteys itiöaltistuksen ja maanviljelijöiden homepölykeuhkon välillä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orkea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ja/tai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toistuva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altistuminen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ermofiilisten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sädesienten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(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aktinomykeettien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itiöille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GB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Thermoactinomyces</a:t>
            </a:r>
            <a:r>
              <a:rPr lang="en-GB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vulgaris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ja </a:t>
            </a:r>
            <a:r>
              <a:rPr lang="en-GB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Saccharopolyspora</a:t>
            </a:r>
            <a:r>
              <a:rPr lang="en-GB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rectivirgula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ermotoleranttien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sienten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itiöille</a:t>
            </a: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GB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Aspergillus fumigatus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ja </a:t>
            </a:r>
          </a:p>
          <a:p>
            <a:pPr lvl="1">
              <a:lnSpc>
                <a:spcPct val="90000"/>
              </a:lnSpc>
            </a:pPr>
            <a:r>
              <a:rPr lang="en-GB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Absidia</a:t>
            </a:r>
            <a:r>
              <a:rPr lang="en-GB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corymbifera</a:t>
            </a: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esofiilisten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sienten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itiöille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mm. </a:t>
            </a:r>
          </a:p>
          <a:p>
            <a:pPr lvl="1">
              <a:lnSpc>
                <a:spcPct val="90000"/>
              </a:lnSpc>
            </a:pPr>
            <a:r>
              <a:rPr lang="en-GB" altLang="fi-FI" i="1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Aspergillus </a:t>
            </a:r>
            <a:r>
              <a:rPr lang="en-GB" altLang="fi-FI" i="1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glaucus</a:t>
            </a:r>
            <a:endParaRPr lang="fi-FI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fi-FI" altLang="fi-FI" sz="1800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D4827E-209F-497F-B39B-E3AA71478532}" type="slidenum">
              <a:rPr lang="en-US" altLang="fi-FI" sz="800" b="0" smtClean="0">
                <a:solidFill>
                  <a:schemeClr val="tx1"/>
                </a:solidFill>
                <a:latin typeface="+mj-lt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fi-FI" sz="800" b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7216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7164288" y="5986826"/>
            <a:ext cx="1799091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42EAD25-ED7B-492B-9263-DAC2CBE23E93}" type="slidenum">
              <a:rPr lang="en-US" altLang="fi-FI" sz="90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fi-FI" sz="900" smtClean="0">
              <a:solidFill>
                <a:schemeClr val="tx1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440708"/>
            <a:ext cx="8362950" cy="960437"/>
          </a:xfrm>
        </p:spPr>
        <p:txBody>
          <a:bodyPr>
            <a:noAutofit/>
          </a:bodyPr>
          <a:lstStyle/>
          <a:p>
            <a:r>
              <a:rPr lang="en-GB" altLang="fi-FI" sz="2800" dirty="0" err="1" smtClean="0">
                <a:ea typeface="ＭＳ Ｐゴシック" panose="020B0600070205080204" pitchFamily="34" charset="-128"/>
              </a:rPr>
              <a:t>Maataloudessa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tehtyjen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tuotannollisten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muutosten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vaikutukset</a:t>
            </a:r>
            <a:r>
              <a:rPr lang="en-GB" altLang="fi-FI" sz="2800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sz="2800" dirty="0" err="1" smtClean="0">
                <a:ea typeface="ＭＳ Ｐゴシック" panose="020B0600070205080204" pitchFamily="34" charset="-128"/>
              </a:rPr>
              <a:t>bioaerosolialtistukseen</a:t>
            </a:r>
            <a:endParaRPr lang="fi-FI" altLang="fi-FI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836078"/>
            <a:ext cx="82296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Homehtumista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voidaan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ehkäistä</a:t>
            </a:r>
            <a:r>
              <a:rPr lang="fi-FI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K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uivaamalla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varastoitavat</a:t>
            </a:r>
            <a:r>
              <a:rPr lang="en-GB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materiaalit</a:t>
            </a: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fi-FI" sz="20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H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einän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varastokuivaus</a:t>
            </a:r>
            <a:endParaRPr lang="en-GB" altLang="fi-FI" sz="2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fi-FI" sz="2000" dirty="0" err="1">
                <a:ea typeface="ＭＳ Ｐゴシック" panose="020B0600070205080204" pitchFamily="34" charset="-128"/>
                <a:cs typeface="Georgia" panose="02040502050405020303" pitchFamily="18" charset="0"/>
              </a:rPr>
              <a:t>V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iljan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lämminilmakuivaus</a:t>
            </a:r>
            <a:endParaRPr lang="en-GB" altLang="fi-FI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pH:n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alentaminen</a:t>
            </a:r>
            <a:r>
              <a:rPr lang="en-GB" altLang="fi-FI" sz="2000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 </a:t>
            </a:r>
            <a:r>
              <a:rPr lang="en-GB" altLang="fi-FI" sz="2000" dirty="0" err="1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kemikaaleilla</a:t>
            </a:r>
            <a:endParaRPr lang="en-GB" altLang="fi-FI" sz="2000" dirty="0" smtClean="0">
              <a:ea typeface="ＭＳ Ｐゴシック" panose="020B0600070205080204" pitchFamily="34" charset="-128"/>
              <a:cs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endParaRPr lang="fi-FI" altLang="fi-FI" dirty="0" smtClean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Tilojen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nykyaikaistumien</a:t>
            </a:r>
            <a:r>
              <a:rPr lang="en-GB" altLang="fi-FI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Uudenlaiset tuotantorakennukset (pihatot, lypsyasemat)</a:t>
            </a:r>
          </a:p>
          <a:p>
            <a:pPr lvl="1">
              <a:lnSpc>
                <a:spcPct val="90000"/>
              </a:lnSpc>
            </a:pPr>
            <a:r>
              <a:rPr lang="fi-FI" altLang="fi-FI" dirty="0" smtClean="0">
                <a:ea typeface="ＭＳ Ｐゴシック" panose="020B0600070205080204" pitchFamily="34" charset="-128"/>
                <a:cs typeface="Georgia" panose="02040502050405020303" pitchFamily="18" charset="0"/>
              </a:rPr>
              <a:t>Karjan ruokinnassa tapahtuneet muutokset (koskee sekä  rehun laatua että jakelutapaa)</a:t>
            </a:r>
          </a:p>
        </p:txBody>
      </p:sp>
    </p:spTree>
    <p:extLst>
      <p:ext uri="{BB962C8B-B14F-4D97-AF65-F5344CB8AC3E}">
        <p14:creationId xmlns:p14="http://schemas.microsoft.com/office/powerpoint/2010/main" val="20818180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Ho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Kosteus ja hometalko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KoHo.potx</Template>
  <TotalTime>1057</TotalTime>
  <Words>1828</Words>
  <Application>Microsoft Office PowerPoint</Application>
  <PresentationFormat>Näytössä katseltava diaesitys (4:3)</PresentationFormat>
  <Paragraphs>472</Paragraphs>
  <Slides>35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Georgia</vt:lpstr>
      <vt:lpstr>Times New Roman</vt:lpstr>
      <vt:lpstr>Verdana</vt:lpstr>
      <vt:lpstr>KoHo</vt:lpstr>
      <vt:lpstr>1.8.2 ILMAN MIKROBISTO TUOTANNOLLISISSA YMPÄRISTÖISSÄ JA TOIMISTOISSA</vt:lpstr>
      <vt:lpstr>Saatteeksi opetusmateriaalin käyttöön</vt:lpstr>
      <vt:lpstr>Sisällysluettelo</vt:lpstr>
      <vt:lpstr>Työympäristö ja mikrobit</vt:lpstr>
      <vt:lpstr>Mikrobialtistuminen eri työympäristöissä</vt:lpstr>
      <vt:lpstr>Bioaerosolialtistus maataloudessa</vt:lpstr>
      <vt:lpstr>Mikrobialtistus maataloudessa</vt:lpstr>
      <vt:lpstr>Yhteys itiöaltistuksen ja maanviljelijöiden homepölykeuhkon välillä</vt:lpstr>
      <vt:lpstr>Maataloudessa tehtyjen tuotannollisten muutosten vaikutukset bioaerosolialtistukseen</vt:lpstr>
      <vt:lpstr>Pihattonavetat</vt:lpstr>
      <vt:lpstr>Kompostipohjasikalat</vt:lpstr>
      <vt:lpstr>Sahat</vt:lpstr>
      <vt:lpstr>Muita työympäristöjä</vt:lpstr>
      <vt:lpstr>Muita työympäristöjä</vt:lpstr>
      <vt:lpstr>Muita työympäristöjä</vt:lpstr>
      <vt:lpstr>Muita työympäristöjä</vt:lpstr>
      <vt:lpstr>Muita työympäristöjä</vt:lpstr>
      <vt:lpstr>Mikrobialtistuminen rakennustyössä</vt:lpstr>
      <vt:lpstr>Joskus tarvitaan hengityssuojaimia</vt:lpstr>
      <vt:lpstr>Hengityksensuojaimet</vt:lpstr>
      <vt:lpstr>Yhteenveto työympäristöjen mikrobeista</vt:lpstr>
      <vt:lpstr>Tuotannolliset tilojen yhteydessä olevat toimistot – haasteena hyvä sisäilma</vt:lpstr>
      <vt:lpstr>Tuotannolliset tilojen yhteydessä olevat toimistot</vt:lpstr>
      <vt:lpstr>Tuotannolliset tilojen yhteydessä olevat toimistot</vt:lpstr>
      <vt:lpstr>Tavanomaiset toimistot</vt:lpstr>
      <vt:lpstr>Sieni- ja bakteeripitoisuuksien persentiilit homevaurio- ja kontrollitoimistorakennuksissa Salonen H., Lappalainen S., Lindroos, O., Harju R. and Reijula K. 2007. Fungi and bacteria in mould-damaged and non-damaged office environments in a subarctic climate. Athmospheric Environment.</vt:lpstr>
      <vt:lpstr>Bakteeripitoisuus ilmassa CEC-93, CEB 292: Performance criteria of buildings for health and comfort -04</vt:lpstr>
      <vt:lpstr>Toimistojen ilman sieni-itiö- ja bakteeripitoisuuksien viitearvot</vt:lpstr>
      <vt:lpstr>Sisäilman mikrobit toimistoissa Lähde: Eila Väänänen, Sisäilman mikrobit toimistoissa ja asunnoissa, Metropolia AMK 2012</vt:lpstr>
      <vt:lpstr>Sisäilman mikrobit toimistoissa</vt:lpstr>
      <vt:lpstr>Sisäilman mikrobit toimistoissa</vt:lpstr>
      <vt:lpstr>Sisäilman mikrobit toimistoissa</vt:lpstr>
      <vt:lpstr>Sisäilman mikrobit toimistoissa</vt:lpstr>
      <vt:lpstr>Sisäilman mikrobit toimistoissa</vt:lpstr>
      <vt:lpstr>Sisäilman mikrobit toimistoissa</vt:lpstr>
    </vt:vector>
  </TitlesOfParts>
  <Manager>Ympäristöministeriö</Manager>
  <Company>aidema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Aija Kaijärvi</dc:creator>
  <cp:lastModifiedBy>Pellinen Noora</cp:lastModifiedBy>
  <cp:revision>88</cp:revision>
  <cp:lastPrinted>2016-02-15T10:51:44Z</cp:lastPrinted>
  <dcterms:created xsi:type="dcterms:W3CDTF">2012-09-14T08:23:56Z</dcterms:created>
  <dcterms:modified xsi:type="dcterms:W3CDTF">2016-06-14T10:29:44Z</dcterms:modified>
</cp:coreProperties>
</file>