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3" r:id="rId3"/>
    <p:sldId id="262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>
          <p15:clr>
            <a:srgbClr val="A4A3A4"/>
          </p15:clr>
        </p15:guide>
        <p15:guide id="2" orient="horz" pos="3793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orient="horz" pos="890">
          <p15:clr>
            <a:srgbClr val="A4A3A4"/>
          </p15:clr>
        </p15:guide>
        <p15:guide id="5" orient="horz" pos="210">
          <p15:clr>
            <a:srgbClr val="A4A3A4"/>
          </p15:clr>
        </p15:guide>
        <p15:guide id="6" orient="horz" pos="1842">
          <p15:clr>
            <a:srgbClr val="A4A3A4"/>
          </p15:clr>
        </p15:guide>
        <p15:guide id="7" orient="horz" pos="2840">
          <p15:clr>
            <a:srgbClr val="A4A3A4"/>
          </p15:clr>
        </p15:guide>
        <p15:guide id="8" pos="3243">
          <p15:clr>
            <a:srgbClr val="A4A3A4"/>
          </p15:clr>
        </p15:guide>
        <p15:guide id="9" pos="5239">
          <p15:clr>
            <a:srgbClr val="A4A3A4"/>
          </p15:clr>
        </p15:guide>
        <p15:guide id="10" pos="521">
          <p15:clr>
            <a:srgbClr val="A4A3A4"/>
          </p15:clr>
        </p15:guide>
        <p15:guide id="11" pos="5556">
          <p15:clr>
            <a:srgbClr val="A4A3A4"/>
          </p15:clr>
        </p15:guide>
        <p15:guide id="12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5C44"/>
    <a:srgbClr val="00B2A9"/>
    <a:srgbClr val="95B3D7"/>
    <a:srgbClr val="446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219" autoAdjust="0"/>
    <p:restoredTop sz="94613"/>
  </p:normalViewPr>
  <p:slideViewPr>
    <p:cSldViewPr showGuides="1">
      <p:cViewPr varScale="1">
        <p:scale>
          <a:sx n="89" d="100"/>
          <a:sy n="89" d="100"/>
        </p:scale>
        <p:origin x="168" y="816"/>
      </p:cViewPr>
      <p:guideLst>
        <p:guide orient="horz" pos="2478"/>
        <p:guide orient="horz" pos="3793"/>
        <p:guide orient="horz" pos="1026"/>
        <p:guide orient="horz" pos="890"/>
        <p:guide orient="horz" pos="210"/>
        <p:guide orient="horz" pos="1842"/>
        <p:guide orient="horz" pos="2840"/>
        <p:guide pos="3243"/>
        <p:guide pos="5239"/>
        <p:guide pos="521"/>
        <p:guide pos="5556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3" d="100"/>
          <a:sy n="83" d="100"/>
        </p:scale>
        <p:origin x="-310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8EB6F-D7BD-410C-AB1F-00269204D9C8}" type="datetimeFigureOut">
              <a:rPr lang="fi-FI" sz="800" smtClean="0">
                <a:latin typeface="Arial" pitchFamily="34" charset="0"/>
                <a:cs typeface="Arial" pitchFamily="34" charset="0"/>
              </a:rPr>
              <a:pPr/>
              <a:t>16.6.2016</a:t>
            </a:fld>
            <a:endParaRPr lang="fi-FI" sz="8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sz="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29D03-198C-4FB6-BC3D-FF132E164A92}" type="slidenum">
              <a:rPr lang="fi-FI" sz="800" smtClean="0">
                <a:latin typeface="Arial" pitchFamily="34" charset="0"/>
                <a:cs typeface="Arial" pitchFamily="34" charset="0"/>
              </a:rPr>
              <a:pPr/>
              <a:t>‹#›</a:t>
            </a:fld>
            <a:endParaRPr lang="fi-FI" sz="8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8182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fld id="{734323DC-88BF-4AB1-9A78-B974D90A807B}" type="datetimeFigureOut">
              <a:rPr lang="fi-FI" smtClean="0"/>
              <a:pPr/>
              <a:t>16.6.2016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fld id="{BB9F18BF-E348-4EEC-9C4C-E41F855D7E3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29690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6213" indent="-176213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363538" indent="-187325" algn="l" defTabSz="914400" rtl="0" eaLnBrk="1" latinLnBrk="0" hangingPunct="1">
      <a:buFont typeface="Arial" pitchFamily="34" charset="0"/>
      <a:buChar char="•"/>
      <a:defRPr sz="1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539750" indent="-176213" algn="l" defTabSz="914400" rtl="0" eaLnBrk="1" latinLnBrk="0" hangingPunct="1">
      <a:buFont typeface="Arial" pitchFamily="34" charset="0"/>
      <a:buChar char="•"/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715963" indent="-176213" algn="l" defTabSz="914400" rtl="0" eaLnBrk="1" latinLnBrk="0" hangingPunct="1">
      <a:buFont typeface="Arial" pitchFamily="34" charset="0"/>
      <a:buChar char="•"/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892175" indent="-176213" algn="l" defTabSz="914400" rtl="0" eaLnBrk="1" latinLnBrk="0" hangingPunct="1">
      <a:buFont typeface="Arial" pitchFamily="34" charset="0"/>
      <a:buChar char="•"/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7088" y="2924174"/>
            <a:ext cx="7489825" cy="1584325"/>
          </a:xfrm>
        </p:spPr>
        <p:txBody>
          <a:bodyPr anchor="ctr"/>
          <a:lstStyle>
            <a:lvl1pPr algn="ctr">
              <a:defRPr b="0" cap="all" baseline="0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88" y="4714884"/>
            <a:ext cx="7489825" cy="642942"/>
          </a:xfrm>
        </p:spPr>
        <p:txBody>
          <a:bodyPr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1273" y="6492899"/>
            <a:ext cx="1799091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912" y="6492899"/>
            <a:ext cx="503237" cy="365125"/>
          </a:xfrm>
        </p:spPr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2" descr="ministeriö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11536" y="6197024"/>
            <a:ext cx="1462880" cy="37524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0" y="2143116"/>
            <a:ext cx="9144000" cy="21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 descr="Hometalkoot_SLOGAN_L#18DB0D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8344967" cy="1872208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CB24-CD17-F440-9AC8-79AABF1F21B1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D61E-1885-1B48-BD2E-9FFDE50A68FD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7" y="333375"/>
            <a:ext cx="7489825" cy="1079500"/>
          </a:xfrm>
        </p:spPr>
        <p:txBody>
          <a:bodyPr anchor="b">
            <a:normAutofit/>
          </a:bodyPr>
          <a:lstStyle>
            <a:lvl1pPr algn="l">
              <a:defRPr sz="3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27087" y="1628775"/>
            <a:ext cx="7489825" cy="2157415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FB71-785F-1947-91C3-BCBE04A7C6AB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827088" y="3933825"/>
            <a:ext cx="7489825" cy="2087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A75C3-F04D-AD47-A083-10DA74AF1494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Swedis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7088" y="2924174"/>
            <a:ext cx="7489825" cy="1584325"/>
          </a:xfrm>
        </p:spPr>
        <p:txBody>
          <a:bodyPr anchor="ctr"/>
          <a:lstStyle>
            <a:lvl1pPr algn="ctr">
              <a:defRPr b="0" cap="all" baseline="0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88" y="4714884"/>
            <a:ext cx="7489825" cy="642942"/>
          </a:xfrm>
        </p:spPr>
        <p:txBody>
          <a:bodyPr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5288" y="6492899"/>
            <a:ext cx="802500" cy="365125"/>
          </a:xfrm>
        </p:spPr>
        <p:txBody>
          <a:bodyPr/>
          <a:lstStyle/>
          <a:p>
            <a:fld id="{9E3A8F58-AC65-F64D-BB47-F45EFF49CF2D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1273" y="6492899"/>
            <a:ext cx="1799091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912" y="6492899"/>
            <a:ext cx="503237" cy="365125"/>
          </a:xfrm>
        </p:spPr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2" descr="ministeriö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6197024"/>
            <a:ext cx="1571636" cy="37524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0" y="2143116"/>
            <a:ext cx="9144000" cy="21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7" name="Picture 16" descr="hometalkoot_su+ru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266483" y="571480"/>
            <a:ext cx="3343967" cy="1316739"/>
          </a:xfrm>
          <a:prstGeom prst="rect">
            <a:avLst/>
          </a:prstGeom>
        </p:spPr>
      </p:pic>
      <p:pic>
        <p:nvPicPr>
          <p:cNvPr id="16" name="Picture 3" descr="Z:\YMP (Ympäristöministeriö)\ymp014\man4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95957" y="928670"/>
            <a:ext cx="1238933" cy="1285884"/>
          </a:xfrm>
          <a:prstGeom prst="rect">
            <a:avLst/>
          </a:prstGeom>
          <a:noFill/>
        </p:spPr>
      </p:pic>
      <p:pic>
        <p:nvPicPr>
          <p:cNvPr id="18" name="Picture 4" descr="Z:\YMP (Ympäristöministeriö)\ymp014\man5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54127" y="919572"/>
            <a:ext cx="874667" cy="1294981"/>
          </a:xfrm>
          <a:prstGeom prst="rect">
            <a:avLst/>
          </a:prstGeom>
          <a:noFill/>
        </p:spPr>
      </p:pic>
      <p:pic>
        <p:nvPicPr>
          <p:cNvPr id="19" name="Picture 6" descr="Z:\YMP (Ympäristöministeriö)\ymp014\man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23467" y="868380"/>
            <a:ext cx="517989" cy="1308603"/>
          </a:xfrm>
          <a:prstGeom prst="rect">
            <a:avLst/>
          </a:prstGeom>
          <a:noFill/>
        </p:spPr>
      </p:pic>
      <p:pic>
        <p:nvPicPr>
          <p:cNvPr id="20" name="Picture 7" descr="Z:\YMP (Ympäristöministeriö)\ymp014\man2.pn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48524" y="885367"/>
            <a:ext cx="499814" cy="1320720"/>
          </a:xfrm>
          <a:prstGeom prst="rect">
            <a:avLst/>
          </a:prstGeom>
          <a:noFill/>
        </p:spPr>
      </p:pic>
      <p:pic>
        <p:nvPicPr>
          <p:cNvPr id="21" name="Picture 8" descr="Z:\YMP (Ympäristöministeriö)\ymp014\man3.png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42820" y="890258"/>
            <a:ext cx="901180" cy="1290428"/>
          </a:xfrm>
          <a:prstGeom prst="rect">
            <a:avLst/>
          </a:prstGeom>
          <a:noFill/>
        </p:spPr>
      </p:pic>
      <p:pic>
        <p:nvPicPr>
          <p:cNvPr id="22" name="Picture 2" descr="Z:\YMP (Ympäristöministeriö)\ymp014\hahmot\hahmot\ruutuka¦êytto¦êo¦ên\arkkitehti_musta.png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61150" y="928670"/>
            <a:ext cx="337496" cy="1302818"/>
          </a:xfrm>
          <a:prstGeom prst="rect">
            <a:avLst/>
          </a:prstGeom>
          <a:noFill/>
        </p:spPr>
      </p:pic>
      <p:pic>
        <p:nvPicPr>
          <p:cNvPr id="23" name="Picture 3" descr="Z:\YMP (Ympäristöministeriö)\ymp014\hahmot\hahmot\ruutuka¦êytto¦êo¦ên\rakennusmies_musta.pn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362072" y="781436"/>
            <a:ext cx="852606" cy="1393434"/>
          </a:xfrm>
          <a:prstGeom prst="rect">
            <a:avLst/>
          </a:prstGeom>
          <a:noFill/>
        </p:spPr>
      </p:pic>
      <p:pic>
        <p:nvPicPr>
          <p:cNvPr id="24" name="Picture 7" descr="Z:\YMP (Ympäristöministeriö)\ymp014\hahmot\hahmot\ruutuka¦êytto¦êo¦ên\siivooja_musta.png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892525" y="989884"/>
            <a:ext cx="679211" cy="12715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Englis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Picture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41966" y="554854"/>
            <a:ext cx="3369707" cy="12858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7088" y="2924174"/>
            <a:ext cx="7489825" cy="1584325"/>
          </a:xfrm>
        </p:spPr>
        <p:txBody>
          <a:bodyPr anchor="ctr"/>
          <a:lstStyle>
            <a:lvl1pPr algn="ctr">
              <a:defRPr b="0" cap="all" baseline="0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88" y="4714884"/>
            <a:ext cx="7489825" cy="642942"/>
          </a:xfrm>
        </p:spPr>
        <p:txBody>
          <a:bodyPr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5288" y="6492899"/>
            <a:ext cx="802500" cy="365125"/>
          </a:xfrm>
        </p:spPr>
        <p:txBody>
          <a:bodyPr/>
          <a:lstStyle/>
          <a:p>
            <a:fld id="{4A1F5728-9D36-6D4A-A267-BD2AEE4D246A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1273" y="6492899"/>
            <a:ext cx="1799091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912" y="6492899"/>
            <a:ext cx="503237" cy="365125"/>
          </a:xfrm>
        </p:spPr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2" descr="ministeriö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6197024"/>
            <a:ext cx="1571636" cy="37524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0" y="2143116"/>
            <a:ext cx="9144000" cy="21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9" name="Picture 3" descr="Z:\YMP (Ympäristöministeriö)\ymp014\man4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95957" y="928670"/>
            <a:ext cx="1238933" cy="1285884"/>
          </a:xfrm>
          <a:prstGeom prst="rect">
            <a:avLst/>
          </a:prstGeom>
          <a:noFill/>
        </p:spPr>
      </p:pic>
      <p:pic>
        <p:nvPicPr>
          <p:cNvPr id="20" name="Picture 4" descr="Z:\YMP (Ympäristöministeriö)\ymp014\man5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54127" y="919572"/>
            <a:ext cx="874667" cy="1294981"/>
          </a:xfrm>
          <a:prstGeom prst="rect">
            <a:avLst/>
          </a:prstGeom>
          <a:noFill/>
        </p:spPr>
      </p:pic>
      <p:pic>
        <p:nvPicPr>
          <p:cNvPr id="21" name="Picture 6" descr="Z:\YMP (Ympäristöministeriö)\ymp014\man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23467" y="868380"/>
            <a:ext cx="517989" cy="1308603"/>
          </a:xfrm>
          <a:prstGeom prst="rect">
            <a:avLst/>
          </a:prstGeom>
          <a:noFill/>
        </p:spPr>
      </p:pic>
      <p:pic>
        <p:nvPicPr>
          <p:cNvPr id="22" name="Picture 7" descr="Z:\YMP (Ympäristöministeriö)\ymp014\man2.pn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48524" y="885367"/>
            <a:ext cx="499814" cy="1320720"/>
          </a:xfrm>
          <a:prstGeom prst="rect">
            <a:avLst/>
          </a:prstGeom>
          <a:noFill/>
        </p:spPr>
      </p:pic>
      <p:pic>
        <p:nvPicPr>
          <p:cNvPr id="23" name="Picture 8" descr="Z:\YMP (Ympäristöministeriö)\ymp014\man3.png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42820" y="890258"/>
            <a:ext cx="901180" cy="1290428"/>
          </a:xfrm>
          <a:prstGeom prst="rect">
            <a:avLst/>
          </a:prstGeom>
          <a:noFill/>
        </p:spPr>
      </p:pic>
      <p:pic>
        <p:nvPicPr>
          <p:cNvPr id="24" name="Picture 2" descr="Z:\YMP (Ympäristöministeriö)\ymp014\hahmot\hahmot\ruutuka¦êytto¦êo¦ên\arkkitehti_musta.png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61150" y="928670"/>
            <a:ext cx="337496" cy="1302818"/>
          </a:xfrm>
          <a:prstGeom prst="rect">
            <a:avLst/>
          </a:prstGeom>
          <a:noFill/>
        </p:spPr>
      </p:pic>
      <p:pic>
        <p:nvPicPr>
          <p:cNvPr id="25" name="Picture 3" descr="Z:\YMP (Ympäristöministeriö)\ymp014\hahmot\hahmot\ruutuka¦êytto¦êo¦ên\rakennusmies_musta.pn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362072" y="781436"/>
            <a:ext cx="852606" cy="1393434"/>
          </a:xfrm>
          <a:prstGeom prst="rect">
            <a:avLst/>
          </a:prstGeom>
          <a:noFill/>
        </p:spPr>
      </p:pic>
      <p:pic>
        <p:nvPicPr>
          <p:cNvPr id="26" name="Picture 7" descr="Z:\YMP (Ympäristöministeriö)\ymp014\hahmot\hahmot\ruutuka¦êytto¦êo¦ên\siivooja_musta.png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892525" y="989884"/>
            <a:ext cx="679211" cy="12715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088" y="1628775"/>
            <a:ext cx="3668712" cy="439261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3668713" cy="439261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DECC-B7D1-B34A-90EF-3EAF00384A26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088" y="1628774"/>
            <a:ext cx="3668712" cy="43926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5099-46BA-3445-A8F6-220EC57BD2CF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643438" y="1628775"/>
            <a:ext cx="3673475" cy="4392613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1" y="1628775"/>
            <a:ext cx="3668712" cy="43926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E7531-9678-0244-9B08-4B365058F5BE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827088" y="1628775"/>
            <a:ext cx="3673475" cy="4392613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628775"/>
            <a:ext cx="367442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088" y="2285993"/>
            <a:ext cx="3670300" cy="373539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28775"/>
            <a:ext cx="36718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285993"/>
            <a:ext cx="3671888" cy="373539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DCE5-5943-AE44-8F98-D0649298D934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66FE4-F1BC-C849-8968-BB3D33C482BE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7088" y="333376"/>
            <a:ext cx="7489824" cy="10795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088" y="1628775"/>
            <a:ext cx="7489825" cy="4392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5288" y="6198834"/>
            <a:ext cx="8025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4C0AAFAF-49FA-4A4F-90CE-1FCFF8A1CBDC}" type="datetime1">
              <a:rPr lang="fi-FI" smtClean="0"/>
              <a:pPr/>
              <a:t>16.6.2016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1273" y="6198834"/>
            <a:ext cx="179909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6912" y="6198834"/>
            <a:ext cx="50323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 b="1">
                <a:solidFill>
                  <a:schemeClr val="accent2"/>
                </a:solidFill>
              </a:defRPr>
            </a:lvl1pPr>
          </a:lstStyle>
          <a:p>
            <a:fld id="{49246692-9764-4796-AF2E-897E79EBAFA7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" name="Picture 9" descr="hometalkoot_su2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859352" y="6172703"/>
            <a:ext cx="1246898" cy="32813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  <p:sldLayoutId id="2147483652" r:id="rId5"/>
    <p:sldLayoutId id="2147483658" r:id="rId6"/>
    <p:sldLayoutId id="2147483659" r:id="rId7"/>
    <p:sldLayoutId id="2147483653" r:id="rId8"/>
    <p:sldLayoutId id="2147483654" r:id="rId9"/>
    <p:sldLayoutId id="2147483660" r:id="rId10"/>
    <p:sldLayoutId id="2147483655" r:id="rId11"/>
    <p:sldLayoutId id="2147483657" r:id="rId12"/>
  </p:sldLayoutIdLst>
  <p:transition spd="med">
    <p:wip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7305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8525" indent="-274638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3638" indent="-265113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4638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arjut.reiman@ttl.fi" TargetMode="External"/><Relationship Id="rId4" Type="http://schemas.openxmlformats.org/officeDocument/2006/relationships/hyperlink" Target="mailto:anne.hyvarinen@thl.fi" TargetMode="External"/><Relationship Id="rId5" Type="http://schemas.openxmlformats.org/officeDocument/2006/relationships/hyperlink" Target="mailto:hannu.viitanen@luukku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hometalkoot.ym@ymparisto.fi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mtClean="0"/>
              <a:t>2 Kemialliset </a:t>
            </a:r>
            <a:r>
              <a:rPr lang="fi-FI" dirty="0" smtClean="0"/>
              <a:t>ja hiukkasmaiset epäpuhtaudet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VÄH. 27 H LUENTOJA</a:t>
            </a:r>
            <a:r>
              <a:rPr lang="fi-FI" smtClean="0"/>
              <a:t>, OPETUSSISÄLTÖ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945591720"/>
      </p:ext>
    </p:extLst>
  </p:cSld>
  <p:clrMapOvr>
    <a:masterClrMapping/>
  </p:clrMapOvr>
  <p:transition spd="med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000" dirty="0">
                <a:solidFill>
                  <a:srgbClr val="44697D"/>
                </a:solidFill>
              </a:rPr>
              <a:t>Saatteeksi opetusmateriaalin käyttöön</a:t>
            </a:r>
            <a:endParaRPr lang="fi-FI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1000" dirty="0" smtClean="0"/>
              <a:t>Opetusmateriaalin keskeisessä osassa ovat rakennuksissa esiintyvät biologiset epäpuhtaudet. Yksittäiset luennot käsittelevät mm. mikrobiologian perusasioita, homeita ja lahoja, erilaisten rakennusten tavanomaisia </a:t>
            </a:r>
            <a:r>
              <a:rPr lang="fi-FI" sz="1000" dirty="0" err="1" smtClean="0"/>
              <a:t>mikrobistoja</a:t>
            </a:r>
            <a:r>
              <a:rPr lang="fi-FI" sz="1000" dirty="0" smtClean="0"/>
              <a:t>, mikrobien ja erilaisten mikrobiepäpuhtauksien näytteenotto- ja analysointimenetelmiä sekä tulkintaohjeita. Mikrobit ovat esimerkkinä Sisäympäristön tutkimukset ja raportointi –osuudessa. Opetusmateriaali </a:t>
            </a:r>
            <a:r>
              <a:rPr lang="fi-FI" sz="1000" dirty="0"/>
              <a:t>sisältää </a:t>
            </a:r>
            <a:r>
              <a:rPr lang="fi-FI" sz="1000" dirty="0" smtClean="0"/>
              <a:t>lisäksi yleistä </a:t>
            </a:r>
            <a:r>
              <a:rPr lang="fi-FI" sz="1000" dirty="0"/>
              <a:t>tietoa </a:t>
            </a:r>
            <a:r>
              <a:rPr lang="fi-FI" sz="1000" dirty="0" smtClean="0"/>
              <a:t>sisäympäristöstä, kemiallisista epäpuhtauksista, terveydellisen merkityksen arvioinnista, sisäilman </a:t>
            </a:r>
            <a:r>
              <a:rPr lang="fi-FI" sz="1000" dirty="0"/>
              <a:t>laadun </a:t>
            </a:r>
            <a:r>
              <a:rPr lang="fi-FI" sz="1000" dirty="0" smtClean="0"/>
              <a:t>hallinnasta korjausprosessissa sekä sisäilmasto-ongelmien hallinnasta yhteistyönä. </a:t>
            </a:r>
            <a:endParaRPr lang="fi-FI" sz="1000" dirty="0"/>
          </a:p>
          <a:p>
            <a:endParaRPr lang="fi-FI" sz="1000" dirty="0"/>
          </a:p>
          <a:p>
            <a:r>
              <a:rPr lang="fi-FI" sz="1000" dirty="0" smtClean="0"/>
              <a:t>Materiaali </a:t>
            </a:r>
            <a:r>
              <a:rPr lang="fi-FI" sz="1000" dirty="0"/>
              <a:t>on tarkoitettu oppilaitosten käyttöön ja sitä voidaan hyödyntää sekä täydennys- että tutkintokoulutuksissa, jotka pätevöittävät kosteus- ja homevaurioiden korjaushankkeissa mukana olevia asiantuntijoita (rakennusterveysasiantuntijat, sisäilma-asiantuntijat, kuntotutkijat, korjaussuunnittelijat ja korjaustyönjohtajat). Opetusmateriaalia voidaan hyödyntää kokonaisuutena tai yksittäisinä aihealueina. Jos materiaalista käytetään yksittäisiä sivuja tai taulukoita, on materiaalin alkuperäinen lähde aina ilmoitettava.</a:t>
            </a:r>
          </a:p>
          <a:p>
            <a:endParaRPr lang="fi-FI" sz="1000" dirty="0"/>
          </a:p>
          <a:p>
            <a:r>
              <a:rPr lang="fi-FI" sz="1000" dirty="0" smtClean="0"/>
              <a:t>Opetusmateriaali </a:t>
            </a:r>
            <a:r>
              <a:rPr lang="fi-FI" sz="1000" dirty="0"/>
              <a:t>on </a:t>
            </a:r>
            <a:r>
              <a:rPr lang="fi-FI" sz="1000" dirty="0" smtClean="0"/>
              <a:t>tehty </a:t>
            </a:r>
            <a:r>
              <a:rPr lang="fi-FI" sz="1000" dirty="0"/>
              <a:t>kosteus- ja hometalkoiden </a:t>
            </a:r>
            <a:r>
              <a:rPr lang="fi-FI" sz="1000" dirty="0" smtClean="0"/>
              <a:t>käyttöön. </a:t>
            </a:r>
            <a:r>
              <a:rPr lang="fi-FI" sz="1000" dirty="0"/>
              <a:t>Opetusmateriaalin </a:t>
            </a:r>
            <a:r>
              <a:rPr lang="fi-FI" sz="1000" dirty="0" smtClean="0"/>
              <a:t>ovat koonneet ja muokanneet </a:t>
            </a:r>
            <a:br>
              <a:rPr lang="fi-FI" sz="1000" dirty="0" smtClean="0"/>
            </a:br>
            <a:r>
              <a:rPr lang="fi-FI" sz="1000" dirty="0" smtClean="0"/>
              <a:t>Marjut Reiman Työterveyslaitoksesta, Anne Hyvärinen Terveyden- ja hyvinvoinnin laitokselta sekä Hannu Viitanen.</a:t>
            </a:r>
            <a:endParaRPr lang="fi-FI" sz="1000" dirty="0"/>
          </a:p>
          <a:p>
            <a:endParaRPr lang="fi-FI" sz="1000" dirty="0"/>
          </a:p>
          <a:p>
            <a:r>
              <a:rPr lang="fi-FI" sz="1000" dirty="0"/>
              <a:t>Aineiston sisältöä saa muokata vain </a:t>
            </a:r>
            <a:r>
              <a:rPr lang="fi-FI" sz="1000" dirty="0" smtClean="0"/>
              <a:t>tekijöiden </a:t>
            </a:r>
            <a:r>
              <a:rPr lang="fi-FI" sz="1000" dirty="0"/>
              <a:t>luvalla. Opetusmateriaalissa mahdollisesti olevista virheistä tai puutteista toivotaan palautetta suoraan </a:t>
            </a:r>
            <a:r>
              <a:rPr lang="fi-FI" sz="1000" dirty="0" smtClean="0"/>
              <a:t>tekijöille </a:t>
            </a:r>
            <a:r>
              <a:rPr lang="fi-FI" sz="1000" dirty="0"/>
              <a:t>tai kosteus- ja hometalkoiden osoitteeseen </a:t>
            </a:r>
            <a:r>
              <a:rPr lang="fi-FI" sz="1000" u="sng" dirty="0">
                <a:hlinkClick r:id="rId2"/>
              </a:rPr>
              <a:t>hometalkoot.ym@ymparisto.fi</a:t>
            </a:r>
            <a:r>
              <a:rPr lang="fi-FI" sz="1000" dirty="0"/>
              <a:t>. Asialliset ja yksilöidyt korjausehdotukset huomioidaan seuraavan päivityksen yhteydessä.</a:t>
            </a:r>
          </a:p>
          <a:p>
            <a:endParaRPr lang="fi-FI" sz="1000" dirty="0"/>
          </a:p>
          <a:p>
            <a:pPr marL="273050" lvl="1" indent="0">
              <a:buNone/>
            </a:pPr>
            <a:r>
              <a:rPr lang="fi-FI" sz="1000" dirty="0"/>
              <a:t>Lisätietoa / palautteet</a:t>
            </a:r>
            <a:r>
              <a:rPr lang="fi-FI" sz="1000" dirty="0" smtClean="0"/>
              <a:t>:</a:t>
            </a:r>
          </a:p>
          <a:p>
            <a:pPr marL="273050" lvl="1" indent="0">
              <a:buNone/>
            </a:pPr>
            <a:endParaRPr lang="fi-FI" sz="1000" dirty="0"/>
          </a:p>
          <a:p>
            <a:pPr marL="273050" lvl="1" indent="0">
              <a:buNone/>
            </a:pPr>
            <a:r>
              <a:rPr lang="fi-FI" sz="1000" dirty="0" smtClean="0"/>
              <a:t>Marjut Reiman	Anne Hyvärinen		Hannu Viitanen</a:t>
            </a:r>
          </a:p>
          <a:p>
            <a:pPr marL="273050" lvl="1" indent="0">
              <a:buNone/>
            </a:pPr>
            <a:r>
              <a:rPr lang="fi-FI" sz="1000" dirty="0" smtClean="0">
                <a:hlinkClick r:id="rId3"/>
              </a:rPr>
              <a:t>marjut.reiman@ttl.fi</a:t>
            </a:r>
            <a:r>
              <a:rPr lang="fi-FI" sz="1000" dirty="0" smtClean="0"/>
              <a:t>	</a:t>
            </a:r>
            <a:r>
              <a:rPr lang="fi-FI" sz="1000" dirty="0" smtClean="0">
                <a:hlinkClick r:id="rId4"/>
              </a:rPr>
              <a:t>anne.hyvarinen@thl.fi</a:t>
            </a:r>
            <a:r>
              <a:rPr lang="fi-FI" sz="1000" dirty="0" smtClean="0"/>
              <a:t>	</a:t>
            </a:r>
            <a:r>
              <a:rPr lang="fi-FI" sz="1000" dirty="0" smtClean="0">
                <a:hlinkClick r:id="rId5"/>
              </a:rPr>
              <a:t>hannu.viitanen@luukku.com</a:t>
            </a:r>
            <a:endParaRPr lang="fi-FI" sz="1000" dirty="0" smtClean="0"/>
          </a:p>
          <a:p>
            <a:pPr marL="273050" lvl="1" indent="0">
              <a:buNone/>
            </a:pPr>
            <a:endParaRPr lang="fi-FI" sz="1000" dirty="0"/>
          </a:p>
          <a:p>
            <a:pPr marL="0" indent="0">
              <a:buNone/>
            </a:pPr>
            <a:endParaRPr lang="fi-FI" sz="1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9332108"/>
      </p:ext>
    </p:extLst>
  </p:cSld>
  <p:clrMapOvr>
    <a:masterClrMapping/>
  </p:clrMapOvr>
  <p:transition spd="med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Sisällysluettelo</a:t>
            </a:r>
            <a:endParaRPr lang="fi-FI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1200" b="1" dirty="0" smtClean="0"/>
              <a:t>1 Biologiset epäpuhtaudet</a:t>
            </a:r>
          </a:p>
          <a:p>
            <a:pPr marL="0" indent="0">
              <a:buNone/>
            </a:pPr>
            <a:r>
              <a:rPr lang="fi-FI" sz="1200" dirty="0"/>
              <a:t>1.1 </a:t>
            </a:r>
            <a:r>
              <a:rPr lang="fi-FI" sz="1200" dirty="0" smtClean="0"/>
              <a:t>Johdanto sisäympäristökokonaisuuteen - opetussisältö</a:t>
            </a:r>
          </a:p>
          <a:p>
            <a:pPr marL="0" indent="0">
              <a:buNone/>
            </a:pPr>
            <a:r>
              <a:rPr lang="fi-FI" sz="1200" dirty="0" smtClean="0"/>
              <a:t>1.2 Mikrobiologian orientaatio</a:t>
            </a:r>
          </a:p>
          <a:p>
            <a:pPr marL="0" indent="0">
              <a:buNone/>
            </a:pPr>
            <a:r>
              <a:rPr lang="fi-FI" sz="1200" dirty="0" smtClean="0"/>
              <a:t>1.3 Mikrobiologian perusteet</a:t>
            </a:r>
          </a:p>
          <a:p>
            <a:pPr marL="0" indent="0">
              <a:buNone/>
            </a:pPr>
            <a:r>
              <a:rPr lang="fi-FI" sz="1200" dirty="0" smtClean="0"/>
              <a:t>1.4 Mikrobien elinkaari homehtuminen </a:t>
            </a:r>
            <a:r>
              <a:rPr lang="fi-FI" sz="1200" dirty="0"/>
              <a:t>ja </a:t>
            </a:r>
            <a:r>
              <a:rPr lang="fi-FI" sz="1200" dirty="0" smtClean="0"/>
              <a:t>lahoaminen</a:t>
            </a:r>
          </a:p>
          <a:p>
            <a:pPr marL="0" indent="0">
              <a:buNone/>
            </a:pPr>
            <a:r>
              <a:rPr lang="fi-FI" sz="1200" dirty="0" smtClean="0"/>
              <a:t>1.5 Materiaalien </a:t>
            </a:r>
            <a:r>
              <a:rPr lang="fi-FI" sz="1200" dirty="0"/>
              <a:t>ja pintojen </a:t>
            </a:r>
            <a:r>
              <a:rPr lang="fi-FI" sz="1200" dirty="0" smtClean="0"/>
              <a:t>mikrobisto</a:t>
            </a:r>
          </a:p>
          <a:p>
            <a:pPr marL="0" indent="0">
              <a:buNone/>
            </a:pPr>
            <a:r>
              <a:rPr lang="fi-FI" sz="1200" dirty="0"/>
              <a:t>1.6  Puun homeet ja </a:t>
            </a:r>
            <a:r>
              <a:rPr lang="fi-FI" sz="1200" dirty="0" smtClean="0"/>
              <a:t>lahot</a:t>
            </a:r>
          </a:p>
          <a:p>
            <a:pPr marL="0" indent="0">
              <a:buNone/>
            </a:pPr>
            <a:r>
              <a:rPr lang="fi-FI" sz="1200" dirty="0"/>
              <a:t>1.7 Rakenteiden vauriot ja </a:t>
            </a:r>
            <a:r>
              <a:rPr lang="fi-FI" sz="1200" dirty="0" smtClean="0"/>
              <a:t>vioittuminen</a:t>
            </a:r>
          </a:p>
          <a:p>
            <a:pPr marL="0" indent="0">
              <a:buNone/>
            </a:pPr>
            <a:r>
              <a:rPr lang="fi-FI" sz="1200" dirty="0" smtClean="0"/>
              <a:t>1.8.1 Ilman </a:t>
            </a:r>
            <a:r>
              <a:rPr lang="fi-FI" sz="1200" dirty="0"/>
              <a:t>mikrobisto asunnoissa, kouluissa ja </a:t>
            </a:r>
            <a:r>
              <a:rPr lang="fi-FI" sz="1200" dirty="0" smtClean="0"/>
              <a:t>päiväkodeissa</a:t>
            </a:r>
          </a:p>
          <a:p>
            <a:pPr marL="0" indent="0">
              <a:buNone/>
            </a:pPr>
            <a:r>
              <a:rPr lang="fi-FI" sz="1200" dirty="0" smtClean="0"/>
              <a:t>1.8.2 Ilman </a:t>
            </a:r>
            <a:r>
              <a:rPr lang="fi-FI" sz="1200" dirty="0"/>
              <a:t>mikrobisto tuotannollisissa ympäristöissä ja </a:t>
            </a:r>
            <a:r>
              <a:rPr lang="fi-FI" sz="1200" dirty="0" smtClean="0"/>
              <a:t>toimistoissa</a:t>
            </a:r>
          </a:p>
          <a:p>
            <a:pPr marL="0" indent="0">
              <a:buNone/>
            </a:pPr>
            <a:r>
              <a:rPr lang="fi-FI" sz="1200" dirty="0" smtClean="0"/>
              <a:t>1.9 Kosteusvauriorakennusten mikrobilajistoa</a:t>
            </a:r>
          </a:p>
          <a:p>
            <a:pPr marL="0" indent="0">
              <a:buNone/>
            </a:pPr>
            <a:r>
              <a:rPr lang="fi-FI" sz="1200" dirty="0"/>
              <a:t>1.10.1 </a:t>
            </a:r>
            <a:r>
              <a:rPr lang="fi-FI" sz="1200" dirty="0" err="1" smtClean="0"/>
              <a:t>Mykotoksiinit</a:t>
            </a:r>
            <a:endParaRPr lang="fi-FI" sz="1200" dirty="0" smtClean="0"/>
          </a:p>
          <a:p>
            <a:pPr marL="0" indent="0">
              <a:buNone/>
            </a:pPr>
            <a:r>
              <a:rPr lang="fi-FI" sz="1200" dirty="0" smtClean="0"/>
              <a:t>1.10.2 </a:t>
            </a:r>
            <a:r>
              <a:rPr lang="fi-FI" sz="1200" dirty="0" err="1" smtClean="0"/>
              <a:t>MVOCit</a:t>
            </a:r>
            <a:endParaRPr lang="fi-FI" sz="1200" dirty="0" smtClean="0"/>
          </a:p>
          <a:p>
            <a:pPr marL="0" indent="0">
              <a:buNone/>
            </a:pPr>
            <a:r>
              <a:rPr lang="fi-FI" sz="1200" dirty="0" smtClean="0"/>
              <a:t>1.10.3 </a:t>
            </a:r>
            <a:r>
              <a:rPr lang="fi-FI" sz="1200" dirty="0" err="1" smtClean="0"/>
              <a:t>Endotoksiinit</a:t>
            </a:r>
            <a:endParaRPr lang="fi-FI" sz="1200" dirty="0" smtClean="0"/>
          </a:p>
          <a:p>
            <a:pPr marL="0" indent="0">
              <a:buNone/>
            </a:pPr>
            <a:r>
              <a:rPr lang="fi-FI" sz="1200" dirty="0" smtClean="0"/>
              <a:t>1.10.4 Muut </a:t>
            </a:r>
            <a:r>
              <a:rPr lang="fi-FI" sz="1200" dirty="0"/>
              <a:t>mikrobien </a:t>
            </a:r>
            <a:r>
              <a:rPr lang="fi-FI" sz="1200" dirty="0" smtClean="0"/>
              <a:t>rakennekomponentit</a:t>
            </a:r>
          </a:p>
          <a:p>
            <a:pPr marL="0" indent="0">
              <a:buNone/>
            </a:pPr>
            <a:r>
              <a:rPr lang="fi-FI" sz="1200" dirty="0" smtClean="0"/>
              <a:t>1.11 Muut </a:t>
            </a:r>
            <a:r>
              <a:rPr lang="fi-FI" sz="1200" dirty="0"/>
              <a:t>sisäilman kannalta erityiset </a:t>
            </a:r>
            <a:r>
              <a:rPr lang="fi-FI" sz="1200" dirty="0" smtClean="0"/>
              <a:t>mikrobit</a:t>
            </a:r>
          </a:p>
          <a:p>
            <a:pPr marL="0" indent="0">
              <a:buNone/>
            </a:pPr>
            <a:r>
              <a:rPr lang="fi-FI" sz="1200" dirty="0" smtClean="0"/>
              <a:t>1.12 Punkit </a:t>
            </a:r>
            <a:r>
              <a:rPr lang="fi-FI" sz="1200" dirty="0"/>
              <a:t>ja </a:t>
            </a:r>
            <a:r>
              <a:rPr lang="fi-FI" sz="1200" dirty="0" smtClean="0"/>
              <a:t>allergeenit</a:t>
            </a:r>
          </a:p>
          <a:p>
            <a:pPr marL="0" indent="0">
              <a:buNone/>
            </a:pPr>
            <a:r>
              <a:rPr lang="fi-FI" sz="1200" dirty="0" smtClean="0"/>
              <a:t>1.13 Sisätilojen tuholaiset</a:t>
            </a:r>
          </a:p>
          <a:p>
            <a:pPr marL="0" indent="0">
              <a:buNone/>
            </a:pPr>
            <a:r>
              <a:rPr lang="fi-FI" sz="1200" b="1" dirty="0">
                <a:solidFill>
                  <a:srgbClr val="FF0000"/>
                </a:solidFill>
              </a:rPr>
              <a:t>2 Kemialliset </a:t>
            </a:r>
            <a:r>
              <a:rPr lang="fi-FI" sz="1200" b="1" dirty="0" smtClean="0">
                <a:solidFill>
                  <a:srgbClr val="FF0000"/>
                </a:solidFill>
              </a:rPr>
              <a:t>epäpuhtaudet – opetussisältö</a:t>
            </a:r>
          </a:p>
          <a:p>
            <a:pPr marL="0" indent="0">
              <a:buNone/>
            </a:pPr>
            <a:r>
              <a:rPr lang="fi-FI" sz="1200" b="1" dirty="0"/>
              <a:t>3 Terveydellisen merkityksen </a:t>
            </a:r>
            <a:r>
              <a:rPr lang="fi-FI" sz="1200" b="1" dirty="0" smtClean="0"/>
              <a:t>arviointi – opetussisältö</a:t>
            </a:r>
          </a:p>
          <a:p>
            <a:pPr marL="0" indent="0">
              <a:buNone/>
            </a:pPr>
            <a:endParaRPr lang="fi-FI" sz="1000" dirty="0" smtClean="0"/>
          </a:p>
          <a:p>
            <a:pPr marL="0" indent="0">
              <a:buNone/>
            </a:pPr>
            <a:endParaRPr lang="fi-FI" sz="1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1200" b="1" dirty="0"/>
              <a:t>4 Sisäympäristön tutkimukset ja raportointi</a:t>
            </a:r>
          </a:p>
          <a:p>
            <a:pPr marL="0" indent="0">
              <a:buNone/>
            </a:pPr>
            <a:r>
              <a:rPr lang="fi-FI" sz="1200" dirty="0"/>
              <a:t>4.1 Tutkimusstrategian laatiminen</a:t>
            </a:r>
          </a:p>
          <a:p>
            <a:pPr marL="0" indent="0">
              <a:buNone/>
            </a:pPr>
            <a:r>
              <a:rPr lang="fi-FI" sz="1200" dirty="0"/>
              <a:t>4.2 Näytteenotto mikrobiologisiin analyyseihin</a:t>
            </a:r>
          </a:p>
          <a:p>
            <a:pPr marL="0" indent="0">
              <a:buNone/>
            </a:pPr>
            <a:r>
              <a:rPr lang="fi-FI" sz="1200" dirty="0"/>
              <a:t>4.3 Mikrobien analysointi</a:t>
            </a:r>
          </a:p>
          <a:p>
            <a:pPr marL="0" indent="0">
              <a:buNone/>
            </a:pPr>
            <a:r>
              <a:rPr lang="fi-FI" sz="1200" dirty="0"/>
              <a:t>4.4 Mikrobien ohjearvot ja tulosten tulkinta</a:t>
            </a:r>
          </a:p>
          <a:p>
            <a:pPr marL="0" indent="0">
              <a:buNone/>
            </a:pPr>
            <a:r>
              <a:rPr lang="fi-FI" sz="1200" dirty="0"/>
              <a:t>4.5 Riskinarviointi</a:t>
            </a:r>
          </a:p>
          <a:p>
            <a:pPr marL="0" indent="0">
              <a:buNone/>
            </a:pPr>
            <a:r>
              <a:rPr lang="fi-FI" sz="1200" dirty="0"/>
              <a:t>4.6 Sisäympäristön tutkimukset ja raportointi</a:t>
            </a:r>
          </a:p>
          <a:p>
            <a:pPr marL="0" indent="0">
              <a:buNone/>
            </a:pPr>
            <a:r>
              <a:rPr lang="fi-FI" sz="1200" b="1" dirty="0" smtClean="0"/>
              <a:t>5 </a:t>
            </a:r>
            <a:r>
              <a:rPr lang="fi-FI" sz="1200" b="1" dirty="0"/>
              <a:t>Sisäilman laadun hallinta </a:t>
            </a:r>
            <a:r>
              <a:rPr lang="fi-FI" sz="1200" b="1" dirty="0" smtClean="0"/>
              <a:t>korjausprosessissa</a:t>
            </a:r>
          </a:p>
          <a:p>
            <a:pPr marL="0" indent="0">
              <a:buNone/>
            </a:pPr>
            <a:r>
              <a:rPr lang="fi-FI" sz="1200" dirty="0"/>
              <a:t>5.1 Homekorjaustyömaan kosteuden ja puhtauden </a:t>
            </a:r>
            <a:r>
              <a:rPr lang="fi-FI" sz="1200" dirty="0" smtClean="0"/>
              <a:t>hallinta – opetussisältö</a:t>
            </a:r>
          </a:p>
          <a:p>
            <a:pPr marL="0" indent="0">
              <a:buNone/>
            </a:pPr>
            <a:r>
              <a:rPr lang="fi-FI" sz="1200" dirty="0" smtClean="0"/>
              <a:t>5.2 Homekorjauksen työsuojelunäkökohdat – opetussisältö</a:t>
            </a:r>
          </a:p>
          <a:p>
            <a:pPr marL="0" indent="0">
              <a:buNone/>
            </a:pPr>
            <a:r>
              <a:rPr lang="fi-FI" sz="1200" dirty="0" smtClean="0"/>
              <a:t>5.3 Siivous- ja homesiivous</a:t>
            </a:r>
          </a:p>
          <a:p>
            <a:pPr marL="0" indent="0">
              <a:buNone/>
            </a:pPr>
            <a:r>
              <a:rPr lang="fi-FI" sz="1200" dirty="0" smtClean="0"/>
              <a:t>5.4 Rakenteiden toimivuus</a:t>
            </a:r>
          </a:p>
          <a:p>
            <a:pPr marL="0" indent="0">
              <a:buNone/>
            </a:pPr>
            <a:r>
              <a:rPr lang="fi-FI" sz="1200" b="1" dirty="0"/>
              <a:t>6. Sisäilmasto-ongelmien hallinta </a:t>
            </a:r>
            <a:r>
              <a:rPr lang="fi-FI" sz="1200" b="1" dirty="0" smtClean="0"/>
              <a:t>yhteistyönä</a:t>
            </a:r>
          </a:p>
          <a:p>
            <a:pPr marL="0" indent="0">
              <a:buNone/>
            </a:pPr>
            <a:r>
              <a:rPr lang="fi-FI" sz="1200" dirty="0" smtClean="0"/>
              <a:t>6.1 Toimintamallit </a:t>
            </a:r>
            <a:r>
              <a:rPr lang="fi-FI" sz="1200" dirty="0"/>
              <a:t>sisäilmasto-ongelmien </a:t>
            </a:r>
            <a:r>
              <a:rPr lang="fi-FI" sz="1200" dirty="0" smtClean="0"/>
              <a:t>ratkaisemisessa – opetussisältö</a:t>
            </a:r>
          </a:p>
          <a:p>
            <a:pPr marL="0" indent="0">
              <a:buNone/>
            </a:pPr>
            <a:r>
              <a:rPr lang="fi-FI" sz="1200" dirty="0" smtClean="0"/>
              <a:t>6.2 Sisäilmaryhmätoiminta – opetussisältö</a:t>
            </a:r>
          </a:p>
          <a:p>
            <a:pPr marL="0" indent="0">
              <a:buNone/>
            </a:pPr>
            <a:r>
              <a:rPr lang="fi-FI" sz="1200" dirty="0" smtClean="0"/>
              <a:t>6.3 Viranomaistoiminta </a:t>
            </a:r>
            <a:r>
              <a:rPr lang="fi-FI" sz="1200" dirty="0"/>
              <a:t>ja </a:t>
            </a:r>
            <a:r>
              <a:rPr lang="fi-FI" sz="1200" dirty="0" smtClean="0"/>
              <a:t>yhteistyö – opetussisältö</a:t>
            </a:r>
          </a:p>
          <a:p>
            <a:pPr marL="0" indent="0">
              <a:buNone/>
            </a:pPr>
            <a:r>
              <a:rPr lang="fi-FI" sz="1200" dirty="0" smtClean="0"/>
              <a:t>6.4 Viestintä</a:t>
            </a:r>
            <a:r>
              <a:rPr lang="fi-FI" sz="1200" dirty="0"/>
              <a:t>, ml. </a:t>
            </a:r>
            <a:r>
              <a:rPr lang="fi-FI" sz="1200" dirty="0"/>
              <a:t>r</a:t>
            </a:r>
            <a:r>
              <a:rPr lang="fi-FI" sz="1200" dirty="0" smtClean="0"/>
              <a:t>iskiviestintä </a:t>
            </a:r>
            <a:r>
              <a:rPr lang="fi-FI" sz="1200" dirty="0" smtClean="0"/>
              <a:t>- opetussisältö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2215428524"/>
      </p:ext>
    </p:extLst>
  </p:cSld>
  <p:clrMapOvr>
    <a:masterClrMapping/>
  </p:clrMapOvr>
  <p:transition spd="med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Sisältökuvaus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Tässä käsitellään</a:t>
            </a:r>
          </a:p>
          <a:p>
            <a:pPr lvl="1"/>
            <a:r>
              <a:rPr lang="fi-FI" dirty="0" err="1" smtClean="0"/>
              <a:t>VOCt</a:t>
            </a:r>
            <a:r>
              <a:rPr lang="fi-FI" dirty="0" smtClean="0"/>
              <a:t> eli haihtuvat orgaaniset yhdisteet</a:t>
            </a:r>
          </a:p>
          <a:p>
            <a:pPr lvl="1"/>
            <a:r>
              <a:rPr lang="fi-FI" dirty="0" smtClean="0"/>
              <a:t>Kuidut, pöly (ml. Massa- ja lukumäärämittaukset)</a:t>
            </a:r>
          </a:p>
          <a:p>
            <a:pPr lvl="1"/>
            <a:r>
              <a:rPr lang="fi-FI" dirty="0" smtClean="0"/>
              <a:t>Radon</a:t>
            </a:r>
          </a:p>
          <a:p>
            <a:pPr lvl="1"/>
            <a:r>
              <a:rPr lang="fi-FI" dirty="0" smtClean="0"/>
              <a:t>PAH ym. haitta-aineet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7477790"/>
      </p:ext>
    </p:extLst>
  </p:cSld>
  <p:clrMapOvr>
    <a:masterClrMapping/>
  </p:clrMapOvr>
  <p:transition spd="med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VOCt</a:t>
            </a:r>
            <a:r>
              <a:rPr lang="fi-FI" dirty="0" smtClean="0"/>
              <a:t> eli haihtuvat orgaaniset yhdisteet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mitä ne ovat</a:t>
            </a:r>
            <a:r>
              <a:rPr lang="fi-FI" altLang="fi-FI" sz="2200" dirty="0" smtClean="0">
                <a:cs typeface="Times New Roman" panose="02020603050405020304" pitchFamily="18" charset="0"/>
              </a:rPr>
              <a:t>,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</a:t>
            </a:r>
            <a:r>
              <a:rPr lang="fi-FI" altLang="fi-FI" sz="2200" dirty="0" smtClean="0">
                <a:cs typeface="Times New Roman" panose="02020603050405020304" pitchFamily="18" charset="0"/>
              </a:rPr>
              <a:t>itä lähteitä (tietyntyyppinen rakennus, materiaali tai rakenneosa) niillä on,</a:t>
            </a:r>
            <a:endParaRPr lang="fi-FI" altLang="fi-FI" sz="2200" dirty="0">
              <a:cs typeface="Times New Roman" panose="02020603050405020304" pitchFamily="18" charset="0"/>
            </a:endParaRP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missä niitä esiintyy,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mikä niiden merkitys on sisäilman kannalta,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miten näytteet otetaan,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miten ne analysoidaan ja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miten tulokset </a:t>
            </a:r>
            <a:r>
              <a:rPr lang="fi-FI" altLang="fi-FI" sz="2200" dirty="0" smtClean="0">
                <a:cs typeface="Times New Roman" panose="02020603050405020304" pitchFamily="18" charset="0"/>
              </a:rPr>
              <a:t>tulkitaan,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t</a:t>
            </a:r>
            <a:r>
              <a:rPr lang="fi-FI" altLang="fi-FI" sz="2200" dirty="0" smtClean="0">
                <a:cs typeface="Times New Roman" panose="02020603050405020304" pitchFamily="18" charset="0"/>
              </a:rPr>
              <a:t>oimenpiderajat tai viitearvot ja mistä ne tulevat,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</a:t>
            </a:r>
            <a:r>
              <a:rPr lang="fi-FI" altLang="fi-FI" sz="2200" dirty="0" smtClean="0">
                <a:cs typeface="Times New Roman" panose="02020603050405020304" pitchFamily="18" charset="0"/>
              </a:rPr>
              <a:t>iten tuloksista raportoidaan, mitä epävarmuustekijöitä tuloksiin (ml. näytteenotto ja analyysit) liittyy ja miten </a:t>
            </a:r>
            <a:r>
              <a:rPr lang="fi-FI" altLang="fi-FI" sz="2200" dirty="0" err="1" smtClean="0">
                <a:cs typeface="Times New Roman" panose="02020603050405020304" pitchFamily="18" charset="0"/>
              </a:rPr>
              <a:t>VOCt</a:t>
            </a:r>
            <a:r>
              <a:rPr lang="fi-FI" altLang="fi-FI" sz="2200" dirty="0" smtClean="0">
                <a:cs typeface="Times New Roman" panose="02020603050405020304" pitchFamily="18" charset="0"/>
              </a:rPr>
              <a:t> liittyvät kuntotutkimuksessa saatuihin tuloksiin ja sisäilmasto-ongelmakokonaisuuteen.</a:t>
            </a:r>
            <a:endParaRPr lang="fi-FI" altLang="fi-FI" sz="2200" dirty="0"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2899606"/>
      </p:ext>
    </p:extLst>
  </p:cSld>
  <p:clrMapOvr>
    <a:masterClrMapping/>
  </p:clrMapOvr>
  <p:transition spd="med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Kuidut</a:t>
            </a:r>
            <a:r>
              <a:rPr lang="fi-FI" dirty="0"/>
              <a:t> </a:t>
            </a:r>
            <a:r>
              <a:rPr lang="fi-FI" dirty="0" smtClean="0"/>
              <a:t>ja pölyt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mitä ne ovat,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mitä lähteitä (tietyntyyppinen rakennus, materiaali tai rakenneosa) niillä on,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missä niitä esiintyy,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mikä niiden merkitys on sisäilman kannalta,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miten näytteet otetaan,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miten ne analysoidaan ja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miten tulokset tulkitaan,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toimenpiderajat tai viitearvot ja mistä ne tulevat,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miten tuloksista raportoidaan, mitä epävarmuustekijöitä tuloksiin (ml. näytteenotto ja analyysit) liittyy ja miten </a:t>
            </a:r>
            <a:r>
              <a:rPr lang="fi-FI" altLang="fi-FI" sz="2200" dirty="0" smtClean="0">
                <a:cs typeface="Times New Roman" panose="02020603050405020304" pitchFamily="18" charset="0"/>
              </a:rPr>
              <a:t>kuidut </a:t>
            </a:r>
            <a:r>
              <a:rPr lang="fi-FI" altLang="fi-FI" sz="2200" dirty="0">
                <a:cs typeface="Times New Roman" panose="02020603050405020304" pitchFamily="18" charset="0"/>
              </a:rPr>
              <a:t>liittyvät kuntotutkimuksessa saatuihin tuloksiin ja sisäilmasto-ongelmakokonaisuuteen.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27324785"/>
      </p:ext>
    </p:extLst>
  </p:cSld>
  <p:clrMapOvr>
    <a:masterClrMapping/>
  </p:clrMapOvr>
  <p:transition spd="med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Radon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mitä </a:t>
            </a:r>
            <a:r>
              <a:rPr lang="fi-FI" altLang="fi-FI" sz="2200" dirty="0" smtClean="0">
                <a:cs typeface="Times New Roman" panose="02020603050405020304" pitchFamily="18" charset="0"/>
              </a:rPr>
              <a:t>se on, </a:t>
            </a:r>
            <a:endParaRPr lang="fi-FI" altLang="fi-FI" sz="2200" dirty="0">
              <a:cs typeface="Times New Roman" panose="02020603050405020304" pitchFamily="18" charset="0"/>
            </a:endParaRP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mitä lähteitä </a:t>
            </a:r>
            <a:r>
              <a:rPr lang="fi-FI" altLang="fi-FI" sz="2200" dirty="0" smtClean="0">
                <a:cs typeface="Times New Roman" panose="02020603050405020304" pitchFamily="18" charset="0"/>
              </a:rPr>
              <a:t>sillä </a:t>
            </a:r>
            <a:r>
              <a:rPr lang="fi-FI" altLang="fi-FI" sz="2200" dirty="0">
                <a:cs typeface="Times New Roman" panose="02020603050405020304" pitchFamily="18" charset="0"/>
              </a:rPr>
              <a:t>on,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missä </a:t>
            </a:r>
            <a:r>
              <a:rPr lang="fi-FI" altLang="fi-FI" sz="2200" dirty="0" smtClean="0">
                <a:cs typeface="Times New Roman" panose="02020603050405020304" pitchFamily="18" charset="0"/>
              </a:rPr>
              <a:t>sitä </a:t>
            </a:r>
            <a:r>
              <a:rPr lang="fi-FI" altLang="fi-FI" sz="2200" dirty="0">
                <a:cs typeface="Times New Roman" panose="02020603050405020304" pitchFamily="18" charset="0"/>
              </a:rPr>
              <a:t>esiintyy,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mikä </a:t>
            </a:r>
            <a:r>
              <a:rPr lang="fi-FI" altLang="fi-FI" sz="2200" dirty="0" smtClean="0">
                <a:cs typeface="Times New Roman" panose="02020603050405020304" pitchFamily="18" charset="0"/>
              </a:rPr>
              <a:t>sen </a:t>
            </a:r>
            <a:r>
              <a:rPr lang="fi-FI" altLang="fi-FI" sz="2200" dirty="0">
                <a:cs typeface="Times New Roman" panose="02020603050405020304" pitchFamily="18" charset="0"/>
              </a:rPr>
              <a:t>merkitys on sisäilman kannalta,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miten näytteet otetaan,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miten ne analysoidaan ja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miten tulokset tulkitaan,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toimenpiderajat tai viitearvot ja mistä ne tulevat,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miten tuloksista raportoidaan, mitä epävarmuustekijöitä tuloksiin (ml. näytteenotto ja analyysit) liittyy ja </a:t>
            </a:r>
            <a:r>
              <a:rPr lang="fi-FI" altLang="fi-FI" sz="2200" dirty="0" smtClean="0">
                <a:cs typeface="Times New Roman" panose="02020603050405020304" pitchFamily="18" charset="0"/>
              </a:rPr>
              <a:t>miten radon liittyy </a:t>
            </a:r>
            <a:r>
              <a:rPr lang="fi-FI" altLang="fi-FI" sz="2200" dirty="0">
                <a:cs typeface="Times New Roman" panose="02020603050405020304" pitchFamily="18" charset="0"/>
              </a:rPr>
              <a:t>kuntotutkimuksessa saatuihin tuloksiin ja sisäilmasto-ongelmakokonaisuuteen.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84822104"/>
      </p:ext>
    </p:extLst>
  </p:cSld>
  <p:clrMapOvr>
    <a:masterClrMapping/>
  </p:clrMapOvr>
  <p:transition spd="med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PAH ym. haitta-aineet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mitä ne ovat,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mitä lähteitä (tietyntyyppinen rakennus, materiaali tai rakenneosa) niillä on,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missä niitä esiintyy,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mikä niiden merkitys on sisäilman kannalta,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miten näytteet otetaan,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miten ne analysoidaan ja 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miten tulokset tulkitaan,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toimenpiderajat tai viitearvot ja mistä ne tulevat,</a:t>
            </a:r>
          </a:p>
          <a:p>
            <a:pPr lvl="1"/>
            <a:r>
              <a:rPr lang="fi-FI" altLang="fi-FI" sz="2200" dirty="0">
                <a:cs typeface="Times New Roman" panose="02020603050405020304" pitchFamily="18" charset="0"/>
              </a:rPr>
              <a:t>miten tuloksista raportoidaan, mitä epävarmuustekijöitä tuloksiin (ml. näytteenotto ja analyysit) liittyy ja miten </a:t>
            </a:r>
            <a:r>
              <a:rPr lang="fi-FI" altLang="fi-FI" sz="2200" dirty="0" smtClean="0">
                <a:cs typeface="Times New Roman" panose="02020603050405020304" pitchFamily="18" charset="0"/>
              </a:rPr>
              <a:t>haitta-aineet </a:t>
            </a:r>
            <a:r>
              <a:rPr lang="fi-FI" altLang="fi-FI" sz="2200" dirty="0">
                <a:cs typeface="Times New Roman" panose="02020603050405020304" pitchFamily="18" charset="0"/>
              </a:rPr>
              <a:t>liittyvät kuntotutkimuksessa saatuihin tuloksiin ja sisäilmasto-ongelmakokonaisuuteen.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80438185"/>
      </p:ext>
    </p:extLst>
  </p:cSld>
  <p:clrMapOvr>
    <a:masterClrMapping/>
  </p:clrMapOvr>
  <p:transition spd="med">
    <p:wipe/>
  </p:transition>
</p:sld>
</file>

<file path=ppt/theme/theme1.xml><?xml version="1.0" encoding="utf-8"?>
<a:theme xmlns:a="http://schemas.openxmlformats.org/drawingml/2006/main" name="KoHo">
  <a:themeElements>
    <a:clrScheme name="KoHo">
      <a:dk1>
        <a:sysClr val="windowText" lastClr="000000"/>
      </a:dk1>
      <a:lt1>
        <a:sysClr val="window" lastClr="FFFFFF"/>
      </a:lt1>
      <a:dk2>
        <a:srgbClr val="92CDDC"/>
      </a:dk2>
      <a:lt2>
        <a:srgbClr val="ECDEBB"/>
      </a:lt2>
      <a:accent1>
        <a:srgbClr val="44697D"/>
      </a:accent1>
      <a:accent2>
        <a:srgbClr val="C60C30"/>
      </a:accent2>
      <a:accent3>
        <a:srgbClr val="6AADE4"/>
      </a:accent3>
      <a:accent4>
        <a:srgbClr val="A6BCC6"/>
      </a:accent4>
      <a:accent5>
        <a:srgbClr val="00B2A9"/>
      </a:accent5>
      <a:accent6>
        <a:srgbClr val="9DBCB0"/>
      </a:accent6>
      <a:hlink>
        <a:srgbClr val="44697D"/>
      </a:hlink>
      <a:folHlink>
        <a:srgbClr val="F45574"/>
      </a:folHlink>
    </a:clrScheme>
    <a:fontScheme name="Kosteus ja hometalko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solidFill>
            <a:schemeClr val="bg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KoHo">
      <a:dk1>
        <a:sysClr val="windowText" lastClr="000000"/>
      </a:dk1>
      <a:lt1>
        <a:sysClr val="window" lastClr="FFFFFF"/>
      </a:lt1>
      <a:dk2>
        <a:srgbClr val="92CDDC"/>
      </a:dk2>
      <a:lt2>
        <a:srgbClr val="ECDEBB"/>
      </a:lt2>
      <a:accent1>
        <a:srgbClr val="44697D"/>
      </a:accent1>
      <a:accent2>
        <a:srgbClr val="C60C30"/>
      </a:accent2>
      <a:accent3>
        <a:srgbClr val="6AADE4"/>
      </a:accent3>
      <a:accent4>
        <a:srgbClr val="A6BCC6"/>
      </a:accent4>
      <a:accent5>
        <a:srgbClr val="00B2A9"/>
      </a:accent5>
      <a:accent6>
        <a:srgbClr val="9DBCB0"/>
      </a:accent6>
      <a:hlink>
        <a:srgbClr val="44697D"/>
      </a:hlink>
      <a:folHlink>
        <a:srgbClr val="F45574"/>
      </a:folHlink>
    </a:clrScheme>
    <a:fontScheme name="Basic (Arial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KoHo">
      <a:dk1>
        <a:sysClr val="windowText" lastClr="000000"/>
      </a:dk1>
      <a:lt1>
        <a:sysClr val="window" lastClr="FFFFFF"/>
      </a:lt1>
      <a:dk2>
        <a:srgbClr val="92CDDC"/>
      </a:dk2>
      <a:lt2>
        <a:srgbClr val="ECDEBB"/>
      </a:lt2>
      <a:accent1>
        <a:srgbClr val="44697D"/>
      </a:accent1>
      <a:accent2>
        <a:srgbClr val="C60C30"/>
      </a:accent2>
      <a:accent3>
        <a:srgbClr val="6AADE4"/>
      </a:accent3>
      <a:accent4>
        <a:srgbClr val="A6BCC6"/>
      </a:accent4>
      <a:accent5>
        <a:srgbClr val="00B2A9"/>
      </a:accent5>
      <a:accent6>
        <a:srgbClr val="9DBCB0"/>
      </a:accent6>
      <a:hlink>
        <a:srgbClr val="44697D"/>
      </a:hlink>
      <a:folHlink>
        <a:srgbClr val="F45574"/>
      </a:folHlink>
    </a:clrScheme>
    <a:fontScheme name="Basic (Arial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KoHo.potx</Template>
  <TotalTime>868</TotalTime>
  <Words>644</Words>
  <Application>Microsoft Macintosh PowerPoint</Application>
  <PresentationFormat>Näytössä katseltava diaesitys (4:3)</PresentationFormat>
  <Paragraphs>100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Times New Roman</vt:lpstr>
      <vt:lpstr>Arial</vt:lpstr>
      <vt:lpstr>KoHo</vt:lpstr>
      <vt:lpstr>2 Kemialliset ja hiukkasmaiset epäpuhtaudet </vt:lpstr>
      <vt:lpstr>Saatteeksi opetusmateriaalin käyttöön</vt:lpstr>
      <vt:lpstr>Sisällysluettelo</vt:lpstr>
      <vt:lpstr>Sisältökuvaus</vt:lpstr>
      <vt:lpstr>VOCt eli haihtuvat orgaaniset yhdisteet</vt:lpstr>
      <vt:lpstr>Kuidut ja pölyt</vt:lpstr>
      <vt:lpstr>Radon</vt:lpstr>
      <vt:lpstr>PAH ym. haitta-aineet</vt:lpstr>
    </vt:vector>
  </TitlesOfParts>
  <Manager>Ympäristöministeriö</Manager>
  <Company>aidema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Aija Kaijärvi</dc:creator>
  <cp:lastModifiedBy>Kaijärvi Aija</cp:lastModifiedBy>
  <cp:revision>62</cp:revision>
  <cp:lastPrinted>2011-02-08T13:57:01Z</cp:lastPrinted>
  <dcterms:created xsi:type="dcterms:W3CDTF">2012-09-14T08:23:56Z</dcterms:created>
  <dcterms:modified xsi:type="dcterms:W3CDTF">2016-06-16T14:26:24Z</dcterms:modified>
</cp:coreProperties>
</file>