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3" r:id="rId3"/>
    <p:sldId id="321" r:id="rId4"/>
    <p:sldId id="304" r:id="rId5"/>
    <p:sldId id="315" r:id="rId6"/>
    <p:sldId id="313" r:id="rId7"/>
    <p:sldId id="305" r:id="rId8"/>
    <p:sldId id="311" r:id="rId9"/>
    <p:sldId id="307" r:id="rId10"/>
    <p:sldId id="308" r:id="rId11"/>
    <p:sldId id="309" r:id="rId12"/>
    <p:sldId id="312" r:id="rId13"/>
    <p:sldId id="314" r:id="rId14"/>
    <p:sldId id="319" r:id="rId15"/>
    <p:sldId id="316" r:id="rId16"/>
    <p:sldId id="318" r:id="rId17"/>
    <p:sldId id="320" r:id="rId1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>
          <p15:clr>
            <a:srgbClr val="A4A3A4"/>
          </p15:clr>
        </p15:guide>
        <p15:guide id="2" orient="horz" pos="3793">
          <p15:clr>
            <a:srgbClr val="A4A3A4"/>
          </p15:clr>
        </p15:guide>
        <p15:guide id="3" orient="horz" pos="1026">
          <p15:clr>
            <a:srgbClr val="A4A3A4"/>
          </p15:clr>
        </p15:guide>
        <p15:guide id="4" orient="horz" pos="890">
          <p15:clr>
            <a:srgbClr val="A4A3A4"/>
          </p15:clr>
        </p15:guide>
        <p15:guide id="5" orient="horz" pos="210">
          <p15:clr>
            <a:srgbClr val="A4A3A4"/>
          </p15:clr>
        </p15:guide>
        <p15:guide id="6" orient="horz" pos="1842">
          <p15:clr>
            <a:srgbClr val="A4A3A4"/>
          </p15:clr>
        </p15:guide>
        <p15:guide id="7" orient="horz" pos="2840">
          <p15:clr>
            <a:srgbClr val="A4A3A4"/>
          </p15:clr>
        </p15:guide>
        <p15:guide id="8" pos="3243">
          <p15:clr>
            <a:srgbClr val="A4A3A4"/>
          </p15:clr>
        </p15:guide>
        <p15:guide id="9" pos="5239">
          <p15:clr>
            <a:srgbClr val="A4A3A4"/>
          </p15:clr>
        </p15:guide>
        <p15:guide id="10" pos="521">
          <p15:clr>
            <a:srgbClr val="A4A3A4"/>
          </p15:clr>
        </p15:guide>
        <p15:guide id="11" pos="5556">
          <p15:clr>
            <a:srgbClr val="A4A3A4"/>
          </p15:clr>
        </p15:guide>
        <p15:guide id="12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C44"/>
    <a:srgbClr val="00B2A9"/>
    <a:srgbClr val="95B3D7"/>
    <a:srgbClr val="446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36" autoAdjust="0"/>
    <p:restoredTop sz="94661"/>
  </p:normalViewPr>
  <p:slideViewPr>
    <p:cSldViewPr showGuides="1">
      <p:cViewPr varScale="1">
        <p:scale>
          <a:sx n="113" d="100"/>
          <a:sy n="113" d="100"/>
        </p:scale>
        <p:origin x="176" y="472"/>
      </p:cViewPr>
      <p:guideLst>
        <p:guide orient="horz" pos="2478"/>
        <p:guide orient="horz" pos="3793"/>
        <p:guide orient="horz" pos="1026"/>
        <p:guide orient="horz" pos="890"/>
        <p:guide orient="horz" pos="210"/>
        <p:guide orient="horz" pos="1842"/>
        <p:guide orient="horz" pos="2840"/>
        <p:guide pos="3243"/>
        <p:guide pos="5239"/>
        <p:guide pos="521"/>
        <p:guide pos="5556"/>
        <p:guide pos="24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10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8EB6F-D7BD-410C-AB1F-00269204D9C8}" type="datetimeFigureOut">
              <a:rPr lang="fi-FI" sz="800" smtClean="0">
                <a:latin typeface="Arial" pitchFamily="34" charset="0"/>
                <a:cs typeface="Arial" pitchFamily="34" charset="0"/>
              </a:rPr>
              <a:pPr/>
              <a:t>14.6.2016</a:t>
            </a:fld>
            <a:endParaRPr lang="fi-FI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29D03-198C-4FB6-BC3D-FF132E164A92}" type="slidenum">
              <a:rPr lang="fi-FI" sz="800" smtClean="0">
                <a:latin typeface="Arial" pitchFamily="34" charset="0"/>
                <a:cs typeface="Arial" pitchFamily="34" charset="0"/>
              </a:rPr>
              <a:pPr/>
              <a:t>‹#›</a:t>
            </a:fld>
            <a:endParaRPr lang="fi-FI" sz="8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818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fld id="{734323DC-88BF-4AB1-9A78-B974D90A807B}" type="datetimeFigureOut">
              <a:rPr lang="fi-FI" smtClean="0"/>
              <a:pPr/>
              <a:t>14.6.2016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fld id="{BB9F18BF-E348-4EEC-9C4C-E41F855D7E3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29690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6213" indent="-176213" algn="l" defTabSz="914400" rtl="0" eaLnBrk="1" latinLnBrk="0" hangingPunct="1">
      <a:buFont typeface="Arial" pitchFamily="34" charset="0"/>
      <a:buChar char="•"/>
      <a:defRPr sz="16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363538" indent="-187325" algn="l" defTabSz="914400" rtl="0" eaLnBrk="1" latinLnBrk="0" hangingPunct="1">
      <a:buFont typeface="Arial" pitchFamily="34" charset="0"/>
      <a:buChar char="•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539750" indent="-176213" algn="l" defTabSz="914400" rtl="0" eaLnBrk="1" latinLnBrk="0" hangingPunct="1"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715963" indent="-176213" algn="l" defTabSz="914400" rtl="0" eaLnBrk="1" latinLnBrk="0" hangingPunct="1"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892175" indent="-176213" algn="l" defTabSz="914400" rtl="0" eaLnBrk="1" latinLnBrk="0" hangingPunct="1"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Kosteusriskin vaativuusluokitus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AFFD0E-BFF4-4ACD-81B3-402B4F3E2A76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2530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Kosteusriskin vaativuusluokitus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AFFD0E-BFF4-4ACD-81B3-402B4F3E2A76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253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36C280-49E3-458C-8028-4D37337BBF82}" type="slidenum">
              <a:rPr lang="fi-FI" smtClean="0"/>
              <a:pPr>
                <a:defRPr/>
              </a:pPr>
              <a:t>15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743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27088" y="2924174"/>
            <a:ext cx="7489825" cy="1584325"/>
          </a:xfrm>
        </p:spPr>
        <p:txBody>
          <a:bodyPr anchor="ctr"/>
          <a:lstStyle>
            <a:lvl1pPr algn="ctr">
              <a:defRPr b="0" cap="all" baseline="0"/>
            </a:lvl1pPr>
          </a:lstStyle>
          <a:p>
            <a:r>
              <a:rPr lang="en-US" dirty="0" smtClean="0"/>
              <a:t>CLICK TO EDIT MASTER TITLE STYLE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088" y="4714884"/>
            <a:ext cx="7489825" cy="642942"/>
          </a:xfrm>
        </p:spPr>
        <p:txBody>
          <a:bodyPr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34" charset="0"/>
              <a:buNone/>
              <a:tabLst/>
              <a:defRPr sz="1600"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1273" y="6492899"/>
            <a:ext cx="1799091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912" y="6492899"/>
            <a:ext cx="503237" cy="365125"/>
          </a:xfrm>
        </p:spPr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2" descr="ministeriö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11536" y="6197024"/>
            <a:ext cx="1462880" cy="37524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0" y="2143116"/>
            <a:ext cx="9144000" cy="214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 descr="Hometalkoot_SLOGAN_L#18DB0D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344967" cy="1872208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75C3-F04D-AD47-A083-10DA74AF1494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Swedis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27088" y="2924174"/>
            <a:ext cx="7489825" cy="1584325"/>
          </a:xfrm>
        </p:spPr>
        <p:txBody>
          <a:bodyPr anchor="ctr"/>
          <a:lstStyle>
            <a:lvl1pPr algn="ctr">
              <a:defRPr b="0" cap="all" baseline="0"/>
            </a:lvl1pPr>
          </a:lstStyle>
          <a:p>
            <a:r>
              <a:rPr lang="en-US" dirty="0" smtClean="0"/>
              <a:t>CLICK TO EDIT MASTER TITLE STYLE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088" y="4714884"/>
            <a:ext cx="7489825" cy="642942"/>
          </a:xfrm>
        </p:spPr>
        <p:txBody>
          <a:bodyPr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34" charset="0"/>
              <a:buNone/>
              <a:tabLst/>
              <a:defRPr sz="1600"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288" y="6492899"/>
            <a:ext cx="802500" cy="365125"/>
          </a:xfrm>
        </p:spPr>
        <p:txBody>
          <a:bodyPr/>
          <a:lstStyle/>
          <a:p>
            <a:fld id="{9E3A8F58-AC65-F64D-BB47-F45EFF49CF2D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1273" y="6492899"/>
            <a:ext cx="1799091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912" y="6492899"/>
            <a:ext cx="503237" cy="365125"/>
          </a:xfrm>
        </p:spPr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2" descr="ministeriö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197024"/>
            <a:ext cx="1571636" cy="37524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0" y="2143116"/>
            <a:ext cx="9144000" cy="214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7" name="Picture 16" descr="hometalkoot_su+r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66483" y="571480"/>
            <a:ext cx="3343967" cy="1316739"/>
          </a:xfrm>
          <a:prstGeom prst="rect">
            <a:avLst/>
          </a:prstGeom>
        </p:spPr>
      </p:pic>
      <p:pic>
        <p:nvPicPr>
          <p:cNvPr id="16" name="Picture 3" descr="Z:\YMP (Ympäristöministeriö)\ymp014\man4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5957" y="928670"/>
            <a:ext cx="1238933" cy="1285884"/>
          </a:xfrm>
          <a:prstGeom prst="rect">
            <a:avLst/>
          </a:prstGeom>
          <a:noFill/>
        </p:spPr>
      </p:pic>
      <p:pic>
        <p:nvPicPr>
          <p:cNvPr id="18" name="Picture 4" descr="Z:\YMP (Ympäristöministeriö)\ymp014\man5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4127" y="919572"/>
            <a:ext cx="874667" cy="1294981"/>
          </a:xfrm>
          <a:prstGeom prst="rect">
            <a:avLst/>
          </a:prstGeom>
          <a:noFill/>
        </p:spPr>
      </p:pic>
      <p:pic>
        <p:nvPicPr>
          <p:cNvPr id="19" name="Picture 6" descr="Z:\YMP (Ympäristöministeriö)\ymp014\man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23467" y="868380"/>
            <a:ext cx="517989" cy="1308603"/>
          </a:xfrm>
          <a:prstGeom prst="rect">
            <a:avLst/>
          </a:prstGeom>
          <a:noFill/>
        </p:spPr>
      </p:pic>
      <p:pic>
        <p:nvPicPr>
          <p:cNvPr id="20" name="Picture 7" descr="Z:\YMP (Ympäristöministeriö)\ymp014\man2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8524" y="885367"/>
            <a:ext cx="499814" cy="1320720"/>
          </a:xfrm>
          <a:prstGeom prst="rect">
            <a:avLst/>
          </a:prstGeom>
          <a:noFill/>
        </p:spPr>
      </p:pic>
      <p:pic>
        <p:nvPicPr>
          <p:cNvPr id="21" name="Picture 8" descr="Z:\YMP (Ympäristöministeriö)\ymp014\man3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42820" y="890258"/>
            <a:ext cx="901180" cy="1290428"/>
          </a:xfrm>
          <a:prstGeom prst="rect">
            <a:avLst/>
          </a:prstGeom>
          <a:noFill/>
        </p:spPr>
      </p:pic>
      <p:pic>
        <p:nvPicPr>
          <p:cNvPr id="22" name="Picture 2" descr="Z:\YMP (Ympäristöministeriö)\ymp014\hahmot\hahmot\ruutuka¦êytto¦êo¦ên\arkkitehti_musta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61150" y="928670"/>
            <a:ext cx="337496" cy="1302818"/>
          </a:xfrm>
          <a:prstGeom prst="rect">
            <a:avLst/>
          </a:prstGeom>
          <a:noFill/>
        </p:spPr>
      </p:pic>
      <p:pic>
        <p:nvPicPr>
          <p:cNvPr id="23" name="Picture 3" descr="Z:\YMP (Ympäristöministeriö)\ymp014\hahmot\hahmot\ruutuka¦êytto¦êo¦ên\rakennusmies_musta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62072" y="781436"/>
            <a:ext cx="852606" cy="1393434"/>
          </a:xfrm>
          <a:prstGeom prst="rect">
            <a:avLst/>
          </a:prstGeom>
          <a:noFill/>
        </p:spPr>
      </p:pic>
      <p:pic>
        <p:nvPicPr>
          <p:cNvPr id="24" name="Picture 7" descr="Z:\YMP (Ympäristöministeriö)\ymp014\hahmot\hahmot\ruutuka¦êytto¦êo¦ên\siivooja_musta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92525" y="989884"/>
            <a:ext cx="679211" cy="1271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Englis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Picture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41966" y="554854"/>
            <a:ext cx="3369707" cy="12858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27088" y="2924174"/>
            <a:ext cx="7489825" cy="1584325"/>
          </a:xfrm>
        </p:spPr>
        <p:txBody>
          <a:bodyPr anchor="ctr"/>
          <a:lstStyle>
            <a:lvl1pPr algn="ctr">
              <a:defRPr b="0" cap="all" baseline="0"/>
            </a:lvl1pPr>
          </a:lstStyle>
          <a:p>
            <a:r>
              <a:rPr lang="en-US" dirty="0" smtClean="0"/>
              <a:t>CLICK TO EDIT MASTER TITLE STYLE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088" y="4714884"/>
            <a:ext cx="7489825" cy="642942"/>
          </a:xfrm>
        </p:spPr>
        <p:txBody>
          <a:bodyPr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34" charset="0"/>
              <a:buNone/>
              <a:tabLst/>
              <a:defRPr sz="1600"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288" y="6492899"/>
            <a:ext cx="802500" cy="365125"/>
          </a:xfrm>
        </p:spPr>
        <p:txBody>
          <a:bodyPr/>
          <a:lstStyle/>
          <a:p>
            <a:fld id="{4A1F5728-9D36-6D4A-A267-BD2AEE4D246A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1273" y="6492899"/>
            <a:ext cx="1799091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912" y="6492899"/>
            <a:ext cx="503237" cy="365125"/>
          </a:xfrm>
        </p:spPr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2" descr="ministeriö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6197024"/>
            <a:ext cx="1571636" cy="37524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0" y="2143116"/>
            <a:ext cx="9144000" cy="214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9" name="Picture 3" descr="Z:\YMP (Ympäristöministeriö)\ymp014\man4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5957" y="928670"/>
            <a:ext cx="1238933" cy="1285884"/>
          </a:xfrm>
          <a:prstGeom prst="rect">
            <a:avLst/>
          </a:prstGeom>
          <a:noFill/>
        </p:spPr>
      </p:pic>
      <p:pic>
        <p:nvPicPr>
          <p:cNvPr id="20" name="Picture 4" descr="Z:\YMP (Ympäristöministeriö)\ymp014\man5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4127" y="919572"/>
            <a:ext cx="874667" cy="1294981"/>
          </a:xfrm>
          <a:prstGeom prst="rect">
            <a:avLst/>
          </a:prstGeom>
          <a:noFill/>
        </p:spPr>
      </p:pic>
      <p:pic>
        <p:nvPicPr>
          <p:cNvPr id="21" name="Picture 6" descr="Z:\YMP (Ympäristöministeriö)\ymp014\man1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23467" y="868380"/>
            <a:ext cx="517989" cy="1308603"/>
          </a:xfrm>
          <a:prstGeom prst="rect">
            <a:avLst/>
          </a:prstGeom>
          <a:noFill/>
        </p:spPr>
      </p:pic>
      <p:pic>
        <p:nvPicPr>
          <p:cNvPr id="22" name="Picture 7" descr="Z:\YMP (Ympäristöministeriö)\ymp014\man2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8524" y="885367"/>
            <a:ext cx="499814" cy="1320720"/>
          </a:xfrm>
          <a:prstGeom prst="rect">
            <a:avLst/>
          </a:prstGeom>
          <a:noFill/>
        </p:spPr>
      </p:pic>
      <p:pic>
        <p:nvPicPr>
          <p:cNvPr id="23" name="Picture 8" descr="Z:\YMP (Ympäristöministeriö)\ymp014\man3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42820" y="890258"/>
            <a:ext cx="901180" cy="1290428"/>
          </a:xfrm>
          <a:prstGeom prst="rect">
            <a:avLst/>
          </a:prstGeom>
          <a:noFill/>
        </p:spPr>
      </p:pic>
      <p:pic>
        <p:nvPicPr>
          <p:cNvPr id="24" name="Picture 2" descr="Z:\YMP (Ympäristöministeriö)\ymp014\hahmot\hahmot\ruutuka¦êytto¦êo¦ên\arkkitehti_musta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61150" y="928670"/>
            <a:ext cx="337496" cy="1302818"/>
          </a:xfrm>
          <a:prstGeom prst="rect">
            <a:avLst/>
          </a:prstGeom>
          <a:noFill/>
        </p:spPr>
      </p:pic>
      <p:pic>
        <p:nvPicPr>
          <p:cNvPr id="25" name="Picture 3" descr="Z:\YMP (Ympäristöministeriö)\ymp014\hahmot\hahmot\ruutuka¦êytto¦êo¦ên\rakennusmies_musta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62072" y="781436"/>
            <a:ext cx="852606" cy="1393434"/>
          </a:xfrm>
          <a:prstGeom prst="rect">
            <a:avLst/>
          </a:prstGeom>
          <a:noFill/>
        </p:spPr>
      </p:pic>
      <p:pic>
        <p:nvPicPr>
          <p:cNvPr id="26" name="Picture 7" descr="Z:\YMP (Ympäristöministeriö)\ymp014\hahmot\hahmot\ruutuka¦êytto¦êo¦ên\siivooja_musta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92525" y="989884"/>
            <a:ext cx="679211" cy="1271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628775"/>
            <a:ext cx="3668712" cy="439261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668713" cy="439261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DECC-B7D1-B34A-90EF-3EAF00384A26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628774"/>
            <a:ext cx="3668712" cy="43926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5099-46BA-3445-A8F6-220EC57BD2CF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643438" y="1628775"/>
            <a:ext cx="3673475" cy="439261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fi-FI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8201" y="1628775"/>
            <a:ext cx="3668712" cy="43926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7531-9678-0244-9B08-4B365058F5BE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827088" y="1628775"/>
            <a:ext cx="3673475" cy="439261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628775"/>
            <a:ext cx="367442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088" y="2285993"/>
            <a:ext cx="3670300" cy="37353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28775"/>
            <a:ext cx="36718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285993"/>
            <a:ext cx="3671888" cy="37353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DCE5-5943-AE44-8F98-D0649298D934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6FE4-F1BC-C849-8968-BB3D33C482BE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CB24-CD17-F440-9AC8-79AABF1F21B1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D61E-1885-1B48-BD2E-9FFDE50A68FD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7" y="333375"/>
            <a:ext cx="7489825" cy="1079500"/>
          </a:xfrm>
        </p:spPr>
        <p:txBody>
          <a:bodyPr anchor="b">
            <a:normAutofit/>
          </a:bodyPr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7087" y="1628775"/>
            <a:ext cx="7489825" cy="215741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FB71-785F-1947-91C3-BCBE04A7C6AB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46692-9764-4796-AF2E-897E79EBAFA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27088" y="3933825"/>
            <a:ext cx="7489825" cy="208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05000"/>
            <a:ext cx="7315200" cy="4114800"/>
          </a:xfrm>
        </p:spPr>
        <p:txBody>
          <a:bodyPr/>
          <a:lstStyle/>
          <a:p>
            <a:pPr lvl="0"/>
            <a:endParaRPr lang="fi-FI" noProof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088" y="333376"/>
            <a:ext cx="7489824" cy="1079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088" y="1628775"/>
            <a:ext cx="7489825" cy="4392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198834"/>
            <a:ext cx="8025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C0AAFAF-49FA-4A4F-90CE-1FCFF8A1CBDC}" type="datetime1">
              <a:rPr lang="fi-FI" smtClean="0"/>
              <a:pPr/>
              <a:t>14.6.2016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1273" y="6198834"/>
            <a:ext cx="179909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912" y="6198834"/>
            <a:ext cx="5032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 b="1">
                <a:solidFill>
                  <a:schemeClr val="accent2"/>
                </a:solidFill>
              </a:defRPr>
            </a:lvl1pPr>
          </a:lstStyle>
          <a:p>
            <a:fld id="{49246692-9764-4796-AF2E-897E79EBAFA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85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Rectangle 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 descr="hometalkoot_su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859352" y="6172703"/>
            <a:ext cx="1246898" cy="3281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52" r:id="rId5"/>
    <p:sldLayoutId id="2147483658" r:id="rId6"/>
    <p:sldLayoutId id="2147483659" r:id="rId7"/>
    <p:sldLayoutId id="2147483653" r:id="rId8"/>
    <p:sldLayoutId id="2147483654" r:id="rId9"/>
    <p:sldLayoutId id="2147483660" r:id="rId10"/>
    <p:sldLayoutId id="2147483655" r:id="rId11"/>
    <p:sldLayoutId id="2147483657" r:id="rId12"/>
    <p:sldLayoutId id="2147483663" r:id="rId13"/>
  </p:sldLayoutIdLst>
  <p:transition spd="med">
    <p:wip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4638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3638" indent="-265113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274638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rjut.reiman@ttl.fi" TargetMode="External"/><Relationship Id="rId4" Type="http://schemas.openxmlformats.org/officeDocument/2006/relationships/hyperlink" Target="mailto:anne.hyvarinen@thl.fi" TargetMode="External"/><Relationship Id="rId5" Type="http://schemas.openxmlformats.org/officeDocument/2006/relationships/hyperlink" Target="mailto:hannu.viitanen@luukku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hometalkoot.ym@ymparisto.fi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4" Type="http://schemas.openxmlformats.org/officeDocument/2006/relationships/image" Target="../media/image19.wmf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4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uef.fi/documents/976466/1020718/Vainio_Arja.pdf/90038cf9-7c31-4357-8d7f-4eb09502fc74" TargetMode="External"/><Relationship Id="rId4" Type="http://schemas.openxmlformats.org/officeDocument/2006/relationships/hyperlink" Target="https://www2.uef.fi/...Arja.../90038cf9-7c31-4357-8d7f-4eb09502fc74" TargetMode="External"/><Relationship Id="rId5" Type="http://schemas.openxmlformats.org/officeDocument/2006/relationships/hyperlink" Target="https://www.rakennustieto.fi/Downloads/RK/RK050502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tt.fi/inf/julkaisut/muut/2013/Putusa_ohje_laaja_13041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5.1 HOMEKORJAUSTYÖMAAN KOSTEUDENHALLINTA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1</a:t>
            </a:r>
            <a:r>
              <a:rPr lang="fi-FI" dirty="0" smtClean="0"/>
              <a:t> H LUENTOJA</a:t>
            </a:r>
          </a:p>
          <a:p>
            <a:r>
              <a:rPr lang="fi-FI" dirty="0" smtClean="0"/>
              <a:t>3+14 DIAA</a:t>
            </a:r>
          </a:p>
          <a:p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394559172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000" dirty="0">
                <a:solidFill>
                  <a:srgbClr val="44697D"/>
                </a:solidFill>
              </a:rPr>
              <a:t>Saatteeksi opetusmateriaalin käyttöön</a:t>
            </a:r>
            <a:endParaRPr lang="fi-FI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000" dirty="0" smtClean="0"/>
              <a:t>Opetusmateriaalin keskeisessä osassa ovat rakennuksissa esiintyvät biologiset epäpuhtaudet. Yksittäiset luennot käsittelevät mm. mikrobiologian perusasioita, homeita ja lahoja, erilaisten rakennusten tavanomaisia </a:t>
            </a:r>
            <a:r>
              <a:rPr lang="fi-FI" sz="1000" dirty="0" err="1" smtClean="0"/>
              <a:t>mikrobistoja</a:t>
            </a:r>
            <a:r>
              <a:rPr lang="fi-FI" sz="1000" dirty="0" smtClean="0"/>
              <a:t>, mikrobien ja erilaisten mikrobiepäpuhtauksien näytteenotto- ja analysointimenetelmiä sekä tulkintaohjeita. Mikrobit ovat esimerkkinä Sisäympäristön tutkimukset ja raportointi –osuudessa. Opetusmateriaali </a:t>
            </a:r>
            <a:r>
              <a:rPr lang="fi-FI" sz="1000" dirty="0"/>
              <a:t>sisältää </a:t>
            </a:r>
            <a:r>
              <a:rPr lang="fi-FI" sz="1000" dirty="0" smtClean="0"/>
              <a:t>lisäksi yleistä </a:t>
            </a:r>
            <a:r>
              <a:rPr lang="fi-FI" sz="1000" dirty="0"/>
              <a:t>tietoa </a:t>
            </a:r>
            <a:r>
              <a:rPr lang="fi-FI" sz="1000" dirty="0" smtClean="0"/>
              <a:t>sisäympäristöstä, kemiallisista epäpuhtauksista, terveydellisen merkityksen arvioinnista, sisäilman </a:t>
            </a:r>
            <a:r>
              <a:rPr lang="fi-FI" sz="1000" dirty="0"/>
              <a:t>laadun </a:t>
            </a:r>
            <a:r>
              <a:rPr lang="fi-FI" sz="1000" dirty="0" smtClean="0"/>
              <a:t>hallinnasta korjausprosessissa sekä sisäilmasto-ongelmien hallinnasta yhteistyönä. </a:t>
            </a:r>
            <a:endParaRPr lang="fi-FI" sz="1000" dirty="0"/>
          </a:p>
          <a:p>
            <a:endParaRPr lang="fi-FI" sz="1000" dirty="0"/>
          </a:p>
          <a:p>
            <a:r>
              <a:rPr lang="fi-FI" sz="1000" dirty="0" smtClean="0"/>
              <a:t>Materiaali </a:t>
            </a:r>
            <a:r>
              <a:rPr lang="fi-FI" sz="1000" dirty="0"/>
              <a:t>on tarkoitettu oppilaitosten käyttöön ja sitä voidaan hyödyntää sekä täydennys- että tutkintokoulutuksissa, jotka pätevöittävät kosteus- ja homevaurioiden korjaushankkeissa mukana olevia asiantuntijoita (rakennusterveysasiantuntijat, sisäilma-asiantuntijat, kuntotutkijat, korjaussuunnittelijat ja korjaustyönjohtajat). Opetusmateriaalia voidaan hyödyntää kokonaisuutena tai yksittäisinä aihealueina. Jos materiaalista käytetään yksittäisiä sivuja tai taulukoita, on materiaalin alkuperäinen lähde aina ilmoitettava.</a:t>
            </a:r>
          </a:p>
          <a:p>
            <a:endParaRPr lang="fi-FI" sz="1000" dirty="0"/>
          </a:p>
          <a:p>
            <a:r>
              <a:rPr lang="fi-FI" sz="1000" dirty="0" smtClean="0"/>
              <a:t>Opetusmateriaali </a:t>
            </a:r>
            <a:r>
              <a:rPr lang="fi-FI" sz="1000" dirty="0"/>
              <a:t>on </a:t>
            </a:r>
            <a:r>
              <a:rPr lang="fi-FI" sz="1000" dirty="0" smtClean="0"/>
              <a:t>tehty </a:t>
            </a:r>
            <a:r>
              <a:rPr lang="fi-FI" sz="1000" dirty="0"/>
              <a:t>kosteus- ja hometalkoiden </a:t>
            </a:r>
            <a:r>
              <a:rPr lang="fi-FI" sz="1000" dirty="0" smtClean="0"/>
              <a:t>käyttöön. </a:t>
            </a:r>
            <a:r>
              <a:rPr lang="fi-FI" sz="1000" dirty="0"/>
              <a:t>Opetusmateriaalin </a:t>
            </a:r>
            <a:r>
              <a:rPr lang="fi-FI" sz="1000" dirty="0" smtClean="0"/>
              <a:t>sisältöä ovat koonneet ja muokanneet  ja siitä vastaavat Marjut Reiman Työterveyslaitoksesta, Anne Hyvärinen Terveyden- ja hyvinvoinnin laitokselta sekä Hannu Viitanen.</a:t>
            </a:r>
            <a:endParaRPr lang="fi-FI" sz="1000" dirty="0"/>
          </a:p>
          <a:p>
            <a:endParaRPr lang="fi-FI" sz="1000" dirty="0"/>
          </a:p>
          <a:p>
            <a:r>
              <a:rPr lang="fi-FI" sz="1000" dirty="0"/>
              <a:t>Aineiston sisältöä saa muokata vain </a:t>
            </a:r>
            <a:r>
              <a:rPr lang="fi-FI" sz="1000" dirty="0" smtClean="0"/>
              <a:t>tekijöiden </a:t>
            </a:r>
            <a:r>
              <a:rPr lang="fi-FI" sz="1000" dirty="0"/>
              <a:t>luvalla. Opetusmateriaalissa mahdollisesti olevista virheistä tai puutteista toivotaan palautetta suoraan </a:t>
            </a:r>
            <a:r>
              <a:rPr lang="fi-FI" sz="1000" dirty="0" smtClean="0"/>
              <a:t>tekijöille </a:t>
            </a:r>
            <a:r>
              <a:rPr lang="fi-FI" sz="1000" dirty="0"/>
              <a:t>tai kosteus- ja hometalkoiden osoitteeseen </a:t>
            </a:r>
            <a:r>
              <a:rPr lang="fi-FI" sz="1000" u="sng" dirty="0">
                <a:hlinkClick r:id="rId2"/>
              </a:rPr>
              <a:t>hometalkoot.ym@ymparisto.fi</a:t>
            </a:r>
            <a:r>
              <a:rPr lang="fi-FI" sz="1000" dirty="0"/>
              <a:t>. Asialliset ja yksilöidyt korjausehdotukset huomioidaan seuraavan päivityksen yhteydessä.</a:t>
            </a:r>
          </a:p>
          <a:p>
            <a:endParaRPr lang="fi-FI" sz="1000" dirty="0"/>
          </a:p>
          <a:p>
            <a:pPr marL="273050" lvl="1" indent="0">
              <a:buNone/>
            </a:pPr>
            <a:r>
              <a:rPr lang="fi-FI" sz="1000" dirty="0"/>
              <a:t>Lisätietoa / palautteet</a:t>
            </a:r>
            <a:r>
              <a:rPr lang="fi-FI" sz="1000" dirty="0" smtClean="0"/>
              <a:t>:</a:t>
            </a:r>
          </a:p>
          <a:p>
            <a:pPr marL="273050" lvl="1" indent="0">
              <a:buNone/>
            </a:pPr>
            <a:endParaRPr lang="fi-FI" sz="1000" dirty="0"/>
          </a:p>
          <a:p>
            <a:pPr marL="273050" lvl="1" indent="0">
              <a:buNone/>
            </a:pPr>
            <a:r>
              <a:rPr lang="fi-FI" sz="1000" dirty="0" smtClean="0"/>
              <a:t>Marjut Reiman	Anne Hyvärinen		Hannu Viitanen</a:t>
            </a:r>
          </a:p>
          <a:p>
            <a:pPr marL="273050" lvl="1" indent="0">
              <a:buNone/>
            </a:pPr>
            <a:r>
              <a:rPr lang="fi-FI" sz="1000" dirty="0" smtClean="0">
                <a:hlinkClick r:id="rId3"/>
              </a:rPr>
              <a:t>marjut.reiman@ttl.fi</a:t>
            </a:r>
            <a:r>
              <a:rPr lang="fi-FI" sz="1000" dirty="0" smtClean="0"/>
              <a:t>	</a:t>
            </a:r>
            <a:r>
              <a:rPr lang="fi-FI" sz="1000" dirty="0" smtClean="0">
                <a:hlinkClick r:id="rId4"/>
              </a:rPr>
              <a:t>anne.hyvarinen@thl.fi</a:t>
            </a:r>
            <a:r>
              <a:rPr lang="fi-FI" sz="1000" dirty="0" smtClean="0"/>
              <a:t>	</a:t>
            </a:r>
            <a:r>
              <a:rPr lang="fi-FI" sz="1000" dirty="0" smtClean="0">
                <a:hlinkClick r:id="rId5"/>
              </a:rPr>
              <a:t>hannu.viitanen@luukku.com</a:t>
            </a:r>
            <a:endParaRPr lang="fi-FI" sz="1000" dirty="0" smtClean="0"/>
          </a:p>
          <a:p>
            <a:pPr marL="273050" lvl="1" indent="0">
              <a:buNone/>
            </a:pPr>
            <a:endParaRPr lang="fi-FI" sz="1000" dirty="0"/>
          </a:p>
          <a:p>
            <a:pPr marL="0" indent="0">
              <a:buNone/>
            </a:pPr>
            <a:endParaRPr lang="fi-FI" sz="10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6197768"/>
      </p:ext>
    </p:extLst>
  </p:cSld>
  <p:clrMapOvr>
    <a:masterClrMapping/>
  </p:clrMapOvr>
  <p:transition spd="med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000" dirty="0" smtClean="0"/>
              <a:t>Sisällysluettelo</a:t>
            </a:r>
            <a:endParaRPr lang="fi-FI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1200" b="1" dirty="0" smtClean="0"/>
              <a:t>1 Biologiset epäpuhtaudet</a:t>
            </a:r>
          </a:p>
          <a:p>
            <a:pPr marL="0" indent="0">
              <a:buNone/>
            </a:pPr>
            <a:r>
              <a:rPr lang="fi-FI" sz="1200" dirty="0"/>
              <a:t>1.1 </a:t>
            </a:r>
            <a:r>
              <a:rPr lang="fi-FI" sz="1200" dirty="0" smtClean="0"/>
              <a:t>Johdanto sisäympäristökokonaisuuteen - opetussisältö</a:t>
            </a:r>
          </a:p>
          <a:p>
            <a:pPr marL="0" indent="0">
              <a:buNone/>
            </a:pPr>
            <a:r>
              <a:rPr lang="fi-FI" sz="1200" dirty="0" smtClean="0"/>
              <a:t>1.2 Mikrobiologian orientaatio</a:t>
            </a:r>
          </a:p>
          <a:p>
            <a:pPr marL="0" indent="0">
              <a:buNone/>
            </a:pPr>
            <a:r>
              <a:rPr lang="fi-FI" sz="1200" dirty="0" smtClean="0"/>
              <a:t>1.3 Mikrobiologian perusteet</a:t>
            </a:r>
          </a:p>
          <a:p>
            <a:pPr marL="0" indent="0">
              <a:buNone/>
            </a:pPr>
            <a:r>
              <a:rPr lang="fi-FI" sz="1200" dirty="0" smtClean="0"/>
              <a:t>1.4 Mikrobien elinkaari homehtuminen </a:t>
            </a:r>
            <a:r>
              <a:rPr lang="fi-FI" sz="1200" dirty="0"/>
              <a:t>ja </a:t>
            </a:r>
            <a:r>
              <a:rPr lang="fi-FI" sz="1200" dirty="0" smtClean="0"/>
              <a:t>lahoaminen</a:t>
            </a:r>
          </a:p>
          <a:p>
            <a:pPr marL="0" indent="0">
              <a:buNone/>
            </a:pPr>
            <a:r>
              <a:rPr lang="fi-FI" sz="1200" dirty="0" smtClean="0"/>
              <a:t>1.5 Materiaalien </a:t>
            </a:r>
            <a:r>
              <a:rPr lang="fi-FI" sz="1200" dirty="0"/>
              <a:t>ja pintojen </a:t>
            </a:r>
            <a:r>
              <a:rPr lang="fi-FI" sz="1200" dirty="0" smtClean="0"/>
              <a:t>mikrobisto</a:t>
            </a:r>
          </a:p>
          <a:p>
            <a:pPr marL="0" indent="0">
              <a:buNone/>
            </a:pPr>
            <a:r>
              <a:rPr lang="fi-FI" sz="1200" dirty="0"/>
              <a:t>1.6  Puun homeet ja </a:t>
            </a:r>
            <a:r>
              <a:rPr lang="fi-FI" sz="1200" dirty="0" smtClean="0"/>
              <a:t>lahot</a:t>
            </a:r>
          </a:p>
          <a:p>
            <a:pPr marL="0" indent="0">
              <a:buNone/>
            </a:pPr>
            <a:r>
              <a:rPr lang="fi-FI" sz="1200" dirty="0"/>
              <a:t>1.7 Rakenteiden vauriot ja </a:t>
            </a:r>
            <a:r>
              <a:rPr lang="fi-FI" sz="1200" dirty="0" smtClean="0"/>
              <a:t>vioittuminen</a:t>
            </a:r>
          </a:p>
          <a:p>
            <a:pPr marL="0" indent="0">
              <a:buNone/>
            </a:pPr>
            <a:r>
              <a:rPr lang="fi-FI" sz="1200" dirty="0" smtClean="0"/>
              <a:t>1.8.1 Ilman </a:t>
            </a:r>
            <a:r>
              <a:rPr lang="fi-FI" sz="1200" dirty="0"/>
              <a:t>mikrobisto asunnoissa, kouluissa ja </a:t>
            </a:r>
            <a:r>
              <a:rPr lang="fi-FI" sz="1200" dirty="0" smtClean="0"/>
              <a:t>päiväkodeissa</a:t>
            </a:r>
          </a:p>
          <a:p>
            <a:pPr marL="0" indent="0">
              <a:buNone/>
            </a:pPr>
            <a:r>
              <a:rPr lang="fi-FI" sz="1200" dirty="0" smtClean="0"/>
              <a:t>1.8.2 Ilman </a:t>
            </a:r>
            <a:r>
              <a:rPr lang="fi-FI" sz="1200" dirty="0"/>
              <a:t>mikrobisto tuotannollisissa ympäristöissä ja </a:t>
            </a:r>
            <a:r>
              <a:rPr lang="fi-FI" sz="1200" dirty="0" smtClean="0"/>
              <a:t>toimistoissa</a:t>
            </a:r>
          </a:p>
          <a:p>
            <a:pPr marL="0" indent="0">
              <a:buNone/>
            </a:pPr>
            <a:r>
              <a:rPr lang="fi-FI" sz="1200" dirty="0" smtClean="0"/>
              <a:t>1.9 Kosteusvauriorakennusten mikrobilajistoa</a:t>
            </a:r>
          </a:p>
          <a:p>
            <a:pPr marL="0" indent="0">
              <a:buNone/>
            </a:pPr>
            <a:r>
              <a:rPr lang="fi-FI" sz="1200" dirty="0"/>
              <a:t>1.10.1 </a:t>
            </a:r>
            <a:r>
              <a:rPr lang="fi-FI" sz="1200" dirty="0" err="1" smtClean="0"/>
              <a:t>Mykotoksiinit</a:t>
            </a:r>
            <a:endParaRPr lang="fi-FI" sz="1200" dirty="0" smtClean="0"/>
          </a:p>
          <a:p>
            <a:pPr marL="0" indent="0">
              <a:buNone/>
            </a:pPr>
            <a:r>
              <a:rPr lang="fi-FI" sz="1200" dirty="0" smtClean="0"/>
              <a:t>1.10.2 </a:t>
            </a:r>
            <a:r>
              <a:rPr lang="fi-FI" sz="1200" dirty="0" err="1" smtClean="0"/>
              <a:t>MVOCit</a:t>
            </a:r>
            <a:endParaRPr lang="fi-FI" sz="1200" dirty="0" smtClean="0"/>
          </a:p>
          <a:p>
            <a:pPr marL="0" indent="0">
              <a:buNone/>
            </a:pPr>
            <a:r>
              <a:rPr lang="fi-FI" sz="1200" dirty="0" smtClean="0"/>
              <a:t>1.10.3 </a:t>
            </a:r>
            <a:r>
              <a:rPr lang="fi-FI" sz="1200" dirty="0" err="1" smtClean="0"/>
              <a:t>Endotoksiinit</a:t>
            </a:r>
            <a:endParaRPr lang="fi-FI" sz="1200" dirty="0" smtClean="0"/>
          </a:p>
          <a:p>
            <a:pPr marL="0" indent="0">
              <a:buNone/>
            </a:pPr>
            <a:r>
              <a:rPr lang="fi-FI" sz="1200" dirty="0" smtClean="0"/>
              <a:t>1.10.4 Muut </a:t>
            </a:r>
            <a:r>
              <a:rPr lang="fi-FI" sz="1200" dirty="0"/>
              <a:t>mikrobien </a:t>
            </a:r>
            <a:r>
              <a:rPr lang="fi-FI" sz="1200" dirty="0" smtClean="0"/>
              <a:t>rakennekomponentit</a:t>
            </a:r>
          </a:p>
          <a:p>
            <a:pPr marL="0" indent="0">
              <a:buNone/>
            </a:pPr>
            <a:r>
              <a:rPr lang="fi-FI" sz="1200" dirty="0" smtClean="0"/>
              <a:t>1.11 Muut </a:t>
            </a:r>
            <a:r>
              <a:rPr lang="fi-FI" sz="1200" dirty="0"/>
              <a:t>sisäilman kannalta erityiset </a:t>
            </a:r>
            <a:r>
              <a:rPr lang="fi-FI" sz="1200" dirty="0" smtClean="0"/>
              <a:t>mikrobit</a:t>
            </a:r>
          </a:p>
          <a:p>
            <a:pPr marL="0" indent="0">
              <a:buNone/>
            </a:pPr>
            <a:r>
              <a:rPr lang="fi-FI" sz="1200" dirty="0" smtClean="0"/>
              <a:t>1.12 Punkit </a:t>
            </a:r>
            <a:r>
              <a:rPr lang="fi-FI" sz="1200" dirty="0"/>
              <a:t>ja </a:t>
            </a:r>
            <a:r>
              <a:rPr lang="fi-FI" sz="1200" dirty="0" smtClean="0"/>
              <a:t>allergeenit</a:t>
            </a:r>
          </a:p>
          <a:p>
            <a:pPr marL="0" indent="0">
              <a:buNone/>
            </a:pPr>
            <a:r>
              <a:rPr lang="fi-FI" sz="1200" dirty="0" smtClean="0"/>
              <a:t>1.13 Sisätilojen tuholaiset</a:t>
            </a:r>
          </a:p>
          <a:p>
            <a:pPr marL="0" indent="0">
              <a:buNone/>
            </a:pPr>
            <a:r>
              <a:rPr lang="fi-FI" sz="1200" b="1" dirty="0"/>
              <a:t>2 Kemialliset </a:t>
            </a:r>
            <a:r>
              <a:rPr lang="fi-FI" sz="1200" b="1" dirty="0" smtClean="0"/>
              <a:t>epäpuhtaudet – opetussisältö</a:t>
            </a:r>
          </a:p>
          <a:p>
            <a:pPr marL="0" indent="0">
              <a:buNone/>
            </a:pPr>
            <a:r>
              <a:rPr lang="fi-FI" sz="1200" b="1" dirty="0"/>
              <a:t>3 Terveydellisen merkityksen </a:t>
            </a:r>
            <a:r>
              <a:rPr lang="fi-FI" sz="1200" b="1" dirty="0" smtClean="0"/>
              <a:t>arviointi – opetussisältö</a:t>
            </a:r>
          </a:p>
          <a:p>
            <a:pPr marL="0" indent="0">
              <a:buNone/>
            </a:pPr>
            <a:endParaRPr lang="fi-FI" sz="1000" dirty="0" smtClean="0"/>
          </a:p>
          <a:p>
            <a:pPr marL="0" indent="0">
              <a:buNone/>
            </a:pPr>
            <a:endParaRPr lang="fi-FI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1200" b="1" dirty="0"/>
              <a:t>4 Sisäympäristön tutkimukset ja raportointi</a:t>
            </a:r>
          </a:p>
          <a:p>
            <a:pPr marL="0" indent="0">
              <a:buNone/>
            </a:pPr>
            <a:r>
              <a:rPr lang="fi-FI" sz="1200" dirty="0"/>
              <a:t>4.1 Tutkimusstrategian laatiminen</a:t>
            </a:r>
          </a:p>
          <a:p>
            <a:pPr marL="0" indent="0">
              <a:buNone/>
            </a:pPr>
            <a:r>
              <a:rPr lang="fi-FI" sz="1200" dirty="0"/>
              <a:t>4.2 Näytteenotto mikrobiologisiin analyyseihin</a:t>
            </a:r>
          </a:p>
          <a:p>
            <a:pPr marL="0" indent="0">
              <a:buNone/>
            </a:pPr>
            <a:r>
              <a:rPr lang="fi-FI" sz="1200" dirty="0"/>
              <a:t>4.3 Mikrobien analysointi</a:t>
            </a:r>
          </a:p>
          <a:p>
            <a:pPr marL="0" indent="0">
              <a:buNone/>
            </a:pPr>
            <a:r>
              <a:rPr lang="fi-FI" sz="1200" dirty="0"/>
              <a:t>4.4 Mikrobien ohjearvot ja tulosten tulkinta</a:t>
            </a:r>
          </a:p>
          <a:p>
            <a:pPr marL="0" indent="0">
              <a:buNone/>
            </a:pPr>
            <a:r>
              <a:rPr lang="fi-FI" sz="1200" dirty="0"/>
              <a:t>4.5 Riskinarviointi</a:t>
            </a:r>
          </a:p>
          <a:p>
            <a:pPr marL="0" indent="0">
              <a:buNone/>
            </a:pPr>
            <a:r>
              <a:rPr lang="fi-FI" sz="1200" dirty="0"/>
              <a:t>4.6 Sisäympäristön tutkimukset ja raportointi</a:t>
            </a:r>
          </a:p>
          <a:p>
            <a:pPr marL="0" indent="0">
              <a:buNone/>
            </a:pPr>
            <a:r>
              <a:rPr lang="fi-FI" sz="1200" b="1" dirty="0" smtClean="0"/>
              <a:t>5 </a:t>
            </a:r>
            <a:r>
              <a:rPr lang="fi-FI" sz="1200" b="1" dirty="0"/>
              <a:t>Sisäilman laadun hallinta </a:t>
            </a:r>
            <a:r>
              <a:rPr lang="fi-FI" sz="1200" b="1" dirty="0" smtClean="0"/>
              <a:t>korjausprosessissa</a:t>
            </a:r>
          </a:p>
          <a:p>
            <a:pPr marL="0" indent="0">
              <a:buNone/>
            </a:pPr>
            <a:r>
              <a:rPr lang="fi-FI" sz="1200" dirty="0">
                <a:solidFill>
                  <a:srgbClr val="FF0000"/>
                </a:solidFill>
              </a:rPr>
              <a:t>5.1 Homekorjaustyömaan kosteuden ja puhtauden </a:t>
            </a:r>
            <a:r>
              <a:rPr lang="fi-FI" sz="1200" dirty="0" smtClean="0">
                <a:solidFill>
                  <a:srgbClr val="FF0000"/>
                </a:solidFill>
              </a:rPr>
              <a:t>hallinta – opetussisältö</a:t>
            </a:r>
          </a:p>
          <a:p>
            <a:pPr marL="0" indent="0">
              <a:buNone/>
            </a:pPr>
            <a:r>
              <a:rPr lang="fi-FI" sz="1200" dirty="0" smtClean="0"/>
              <a:t>5.2 Homekorjauksen työsuojelunäkökohdat – opetussisältö</a:t>
            </a:r>
          </a:p>
          <a:p>
            <a:pPr marL="0" indent="0">
              <a:buNone/>
            </a:pPr>
            <a:r>
              <a:rPr lang="fi-FI" sz="1200" dirty="0" smtClean="0"/>
              <a:t>5.3 Siivous- ja homesiivous</a:t>
            </a:r>
          </a:p>
          <a:p>
            <a:pPr marL="0" indent="0">
              <a:buNone/>
            </a:pPr>
            <a:r>
              <a:rPr lang="fi-FI" sz="1200" dirty="0" smtClean="0"/>
              <a:t>5.4 Rakenteiden toimivuus</a:t>
            </a:r>
          </a:p>
          <a:p>
            <a:pPr marL="0" indent="0">
              <a:buNone/>
            </a:pPr>
            <a:r>
              <a:rPr lang="fi-FI" sz="1200" b="1" dirty="0"/>
              <a:t>6. Sisäilmasto-ongelmien hallinta </a:t>
            </a:r>
            <a:r>
              <a:rPr lang="fi-FI" sz="1200" b="1" dirty="0" smtClean="0"/>
              <a:t>yhteistyönä</a:t>
            </a:r>
          </a:p>
          <a:p>
            <a:pPr marL="0" indent="0">
              <a:buNone/>
            </a:pPr>
            <a:r>
              <a:rPr lang="fi-FI" sz="1200" dirty="0" smtClean="0"/>
              <a:t>6.1 Toimintamallit </a:t>
            </a:r>
            <a:r>
              <a:rPr lang="fi-FI" sz="1200" dirty="0"/>
              <a:t>sisäilmasto-ongelmien </a:t>
            </a:r>
            <a:r>
              <a:rPr lang="fi-FI" sz="1200" dirty="0" smtClean="0"/>
              <a:t>ratkaisemisessa – opetussisältö</a:t>
            </a:r>
          </a:p>
          <a:p>
            <a:pPr marL="0" indent="0">
              <a:buNone/>
            </a:pPr>
            <a:r>
              <a:rPr lang="fi-FI" sz="1200" dirty="0" smtClean="0"/>
              <a:t>6.2 Sisäilmaryhmätoiminta – opetussisältö</a:t>
            </a:r>
          </a:p>
          <a:p>
            <a:pPr marL="0" indent="0">
              <a:buNone/>
            </a:pPr>
            <a:r>
              <a:rPr lang="fi-FI" sz="1200" dirty="0" smtClean="0"/>
              <a:t>6.3 Viranomaistoiminta </a:t>
            </a:r>
            <a:r>
              <a:rPr lang="fi-FI" sz="1200" dirty="0"/>
              <a:t>ja </a:t>
            </a:r>
            <a:r>
              <a:rPr lang="fi-FI" sz="1200" dirty="0" smtClean="0"/>
              <a:t>yhteistyö – opetussisältö</a:t>
            </a:r>
          </a:p>
          <a:p>
            <a:pPr marL="0" indent="0">
              <a:buNone/>
            </a:pPr>
            <a:r>
              <a:rPr lang="fi-FI" sz="1200" dirty="0" smtClean="0"/>
              <a:t>6.4 Viestintä</a:t>
            </a:r>
            <a:r>
              <a:rPr lang="fi-FI" sz="1200" dirty="0"/>
              <a:t>, ml. </a:t>
            </a:r>
            <a:r>
              <a:rPr lang="fi-FI" sz="1200" dirty="0"/>
              <a:t>r</a:t>
            </a:r>
            <a:r>
              <a:rPr lang="fi-FI" sz="1200" dirty="0" smtClean="0"/>
              <a:t>iskiviestintä </a:t>
            </a:r>
            <a:r>
              <a:rPr lang="fi-FI" sz="1200" dirty="0" smtClean="0"/>
              <a:t>- opetussisältö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3056226324"/>
      </p:ext>
    </p:extLst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Työmaan kosteudenhallinnan tavoitteet ja sisältö mikrobi- ja homeenkasvun estoon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Luonnollinen osa työmaan työsuunnittelua ja laadunhallintaa</a:t>
            </a:r>
          </a:p>
          <a:p>
            <a:pPr lvl="1"/>
            <a:r>
              <a:rPr lang="fi-FI" dirty="0" smtClean="0"/>
              <a:t>Estää materiaalien ja tuotteiden haitallinen kastuminen</a:t>
            </a:r>
          </a:p>
          <a:p>
            <a:pPr lvl="1"/>
            <a:r>
              <a:rPr lang="fi-FI" dirty="0" smtClean="0"/>
              <a:t>Varmistaa rakenteiden riittävä kuivuminen ilman viivytyksiä</a:t>
            </a:r>
          </a:p>
          <a:p>
            <a:pPr lvl="1"/>
            <a:r>
              <a:rPr lang="fi-FI" dirty="0" smtClean="0"/>
              <a:t>Vähentää kuivaustarvetta</a:t>
            </a:r>
          </a:p>
          <a:p>
            <a:pPr lvl="1"/>
            <a:r>
              <a:rPr lang="fi-FI" dirty="0" smtClean="0"/>
              <a:t>Ottaa huomioon mikrobien ja sienten kannalta kriittiset olot vikojen ja vaurioiden välttämiseksi</a:t>
            </a:r>
          </a:p>
          <a:p>
            <a:pPr lvl="1"/>
            <a:endParaRPr lang="fi-FI" dirty="0" smtClean="0"/>
          </a:p>
          <a:p>
            <a:r>
              <a:rPr lang="fi-FI" dirty="0" smtClean="0"/>
              <a:t>Kosteuden hallinnan pääkohdat:</a:t>
            </a:r>
          </a:p>
          <a:p>
            <a:pPr lvl="1"/>
            <a:r>
              <a:rPr lang="fi-FI" dirty="0" smtClean="0"/>
              <a:t>Kosteusriskien kartoitus</a:t>
            </a:r>
          </a:p>
          <a:p>
            <a:pPr lvl="1"/>
            <a:r>
              <a:rPr lang="fi-FI" dirty="0" smtClean="0"/>
              <a:t>Kuivumisaika-arviot</a:t>
            </a:r>
          </a:p>
          <a:p>
            <a:pPr lvl="1"/>
            <a:r>
              <a:rPr lang="fi-FI" dirty="0" smtClean="0"/>
              <a:t>Olosuhdehallinta ja suojaus</a:t>
            </a:r>
          </a:p>
          <a:p>
            <a:pPr lvl="1"/>
            <a:r>
              <a:rPr lang="fi-FI" dirty="0" smtClean="0"/>
              <a:t>Kosteus-, lämpötila- ja tiiviysmittaussuunnitelma sekä toteutus</a:t>
            </a:r>
          </a:p>
          <a:p>
            <a:pPr lvl="1"/>
            <a:r>
              <a:rPr lang="fi-FI" dirty="0" smtClean="0"/>
              <a:t>Organisointi, seuranta ja valvonta</a:t>
            </a:r>
          </a:p>
          <a:p>
            <a:pPr lvl="1"/>
            <a:r>
              <a:rPr lang="fi-FI" dirty="0" smtClean="0"/>
              <a:t>Raportointi 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4</a:t>
            </a:fld>
            <a:endParaRPr lang="fi-FI" dirty="0"/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fi-FI" sz="2400" dirty="0" smtClean="0"/>
              <a:t>Kosteuden hallinnan ja homevaurion estämisen pääkohdat rakennushankkeessa </a:t>
            </a:r>
            <a:r>
              <a:rPr lang="fi-FI" sz="1400" dirty="0" smtClean="0"/>
              <a:t>(RIL 250-2011) 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5</a:t>
            </a:fld>
            <a:endParaRPr lang="fi-FI" dirty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057280" cy="5357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fi-FI" sz="2400" dirty="0" smtClean="0"/>
              <a:t>Kosteuden hallintaan liittyvät päävaiheet ja tehtäviä rakennushankkeen eri vaiheessa </a:t>
            </a:r>
            <a:r>
              <a:rPr lang="fi-FI" sz="1400" dirty="0" smtClean="0"/>
              <a:t>(RIL 250-2011)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6</a:t>
            </a:fld>
            <a:endParaRPr lang="fi-FI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854" y="1306385"/>
            <a:ext cx="7223643" cy="525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Työmaan kosteusriskien hallinta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Ulkopuolisten vesien torjunta ja tarvittaessa kuivaus</a:t>
            </a:r>
          </a:p>
          <a:p>
            <a:pPr lvl="1"/>
            <a:r>
              <a:rPr lang="fi-FI" dirty="0" smtClean="0"/>
              <a:t>Rakenteiden sääsuojat ja veden eristykset</a:t>
            </a:r>
          </a:p>
          <a:p>
            <a:pPr lvl="1"/>
            <a:r>
              <a:rPr lang="fi-FI" dirty="0" smtClean="0"/>
              <a:t>Seinien liittymät vesikattoon</a:t>
            </a:r>
          </a:p>
          <a:p>
            <a:pPr lvl="1"/>
            <a:r>
              <a:rPr lang="fi-FI" dirty="0" smtClean="0"/>
              <a:t>Lattioiden liittymät seinien alaosiin</a:t>
            </a:r>
          </a:p>
          <a:p>
            <a:pPr lvl="1"/>
            <a:r>
              <a:rPr lang="fi-FI" dirty="0" smtClean="0"/>
              <a:t>Katteiden rakenteet ja veden poistot</a:t>
            </a:r>
          </a:p>
          <a:p>
            <a:r>
              <a:rPr lang="fi-FI" dirty="0" smtClean="0"/>
              <a:t>Rakennusaikaisen kosteuden hallinta ja kuivaus</a:t>
            </a:r>
          </a:p>
          <a:p>
            <a:pPr lvl="1"/>
            <a:r>
              <a:rPr lang="fi-FI" dirty="0" smtClean="0"/>
              <a:t>Vettä sisältävien materiaalien kuivaus</a:t>
            </a:r>
          </a:p>
          <a:p>
            <a:pPr lvl="1"/>
            <a:r>
              <a:rPr lang="fi-FI" dirty="0" smtClean="0"/>
              <a:t>Vuodenaikojen merkitys ja vaikutus kuivumiseen</a:t>
            </a:r>
          </a:p>
          <a:p>
            <a:pPr lvl="1"/>
            <a:r>
              <a:rPr lang="fi-FI" dirty="0" smtClean="0"/>
              <a:t>Lisäkuivauksen / lämmityksen tarve</a:t>
            </a:r>
          </a:p>
          <a:p>
            <a:pPr lvl="1"/>
            <a:r>
              <a:rPr lang="fi-FI" dirty="0" smtClean="0"/>
              <a:t>Materiaalien pinnoitettavuus: kosteus, materiaalit, liittymät</a:t>
            </a:r>
          </a:p>
          <a:p>
            <a:r>
              <a:rPr lang="fi-FI" dirty="0" smtClean="0"/>
              <a:t>Asianmukaisten mittauslaitteiden käyttö ja seuranta</a:t>
            </a:r>
          </a:p>
          <a:p>
            <a:pPr lvl="1"/>
            <a:r>
              <a:rPr lang="fi-FI" dirty="0" smtClean="0"/>
              <a:t>Mittareiden kalibrointi ja tulosten raportointi</a:t>
            </a:r>
          </a:p>
          <a:p>
            <a:pPr lvl="1"/>
            <a:r>
              <a:rPr lang="fi-FI" dirty="0" smtClean="0"/>
              <a:t>Liittymät mahdollisiin kosteusfysikaalisiin tarkasteluihin</a:t>
            </a:r>
            <a:endParaRPr lang="fi-FI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7</a:t>
            </a:fld>
            <a:endParaRPr lang="fi-FI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333376"/>
            <a:ext cx="8209408" cy="1079500"/>
          </a:xfrm>
        </p:spPr>
        <p:txBody>
          <a:bodyPr anchor="ctr">
            <a:normAutofit/>
          </a:bodyPr>
          <a:lstStyle/>
          <a:p>
            <a:r>
              <a:rPr lang="fi-FI" sz="2800" dirty="0" smtClean="0"/>
              <a:t>Homekasvun riskin arviointi rakennusaikana</a:t>
            </a:r>
            <a:endParaRPr lang="fi-FI" sz="2800" dirty="0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8</a:t>
            </a:fld>
            <a:endParaRPr lang="fi-FI" dirty="0"/>
          </a:p>
        </p:txBody>
      </p:sp>
      <p:grpSp>
        <p:nvGrpSpPr>
          <p:cNvPr id="3" name="Ryhmitä 2"/>
          <p:cNvGrpSpPr/>
          <p:nvPr/>
        </p:nvGrpSpPr>
        <p:grpSpPr>
          <a:xfrm>
            <a:off x="899592" y="1412776"/>
            <a:ext cx="7776864" cy="4618965"/>
            <a:chOff x="827584" y="1412776"/>
            <a:chExt cx="7776864" cy="4618965"/>
          </a:xfrm>
        </p:grpSpPr>
        <p:sp>
          <p:nvSpPr>
            <p:cNvPr id="4" name="TextBox 3"/>
            <p:cNvSpPr txBox="1"/>
            <p:nvPr/>
          </p:nvSpPr>
          <p:spPr>
            <a:xfrm>
              <a:off x="1691680" y="1556792"/>
              <a:ext cx="540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600" dirty="0" smtClean="0"/>
                <a:t>Olosuhteiden mittaus / seuranta</a:t>
              </a:r>
            </a:p>
            <a:p>
              <a:pPr algn="ctr"/>
              <a:r>
                <a:rPr lang="fi-FI" sz="1600" dirty="0" smtClean="0"/>
                <a:t>Kosteus, lämpötila, vaikutusaika, vuodenaika</a:t>
              </a:r>
              <a:endParaRPr lang="fi-FI" sz="16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99592" y="2700209"/>
              <a:ext cx="7704856" cy="3077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400" dirty="0" smtClean="0"/>
                <a:t>Mittaustulosten suhteuttaminen mikrobi- ja homekasvun riskiin</a:t>
              </a:r>
              <a:endParaRPr lang="fi-FI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7584" y="3348281"/>
              <a:ext cx="3240360" cy="307777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i-FI" sz="1400" dirty="0" smtClean="0"/>
                <a:t>Materiaalikohtainen tarkastelu</a:t>
              </a:r>
              <a:endParaRPr lang="fi-FI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88024" y="3348281"/>
              <a:ext cx="3816424" cy="307777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i-FI" sz="1400" dirty="0" smtClean="0"/>
                <a:t>Rakennekohtainen tarkastelu</a:t>
              </a:r>
              <a:endParaRPr lang="fi-FI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7584" y="3780329"/>
              <a:ext cx="3240360" cy="116955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i-FI" sz="1400" dirty="0" smtClean="0"/>
                <a:t>Puu- ja paperipohjaiset materiaalit: massiivipuu, levyt, paperipintaiset tuotteet</a:t>
              </a:r>
            </a:p>
            <a:p>
              <a:r>
                <a:rPr lang="fi-FI" sz="1400" dirty="0" smtClean="0"/>
                <a:t>Kivi- ja lasipohjaiset tuotteet</a:t>
              </a:r>
            </a:p>
            <a:p>
              <a:r>
                <a:rPr lang="fi-FI" sz="1400" dirty="0" smtClean="0"/>
                <a:t>Metallituotteet</a:t>
              </a:r>
              <a:endParaRPr lang="fi-FI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5508521"/>
              <a:ext cx="3240360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i-FI" sz="1400" dirty="0" smtClean="0"/>
                <a:t>Arviointi mittaustulosten pohjalta</a:t>
              </a:r>
              <a:endParaRPr lang="fi-FI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16016" y="5508521"/>
              <a:ext cx="3816424" cy="5232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i-FI" sz="1400" dirty="0" smtClean="0"/>
                <a:t>Kosteusfysikaaliset laskelmat Homemalliyhdistelmät</a:t>
              </a:r>
              <a:endParaRPr lang="fi-FI" sz="14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1331640" y="1412776"/>
              <a:ext cx="6264696" cy="100811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4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16016" y="3780329"/>
              <a:ext cx="3888432" cy="11695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i-FI" sz="1400" dirty="0" smtClean="0"/>
                <a:t>Sisäpinnat ja sisäilma</a:t>
              </a:r>
            </a:p>
            <a:p>
              <a:r>
                <a:rPr lang="fi-FI" sz="1400" dirty="0" smtClean="0"/>
                <a:t>Pinnoitteet, laattarakenteet </a:t>
              </a:r>
            </a:p>
            <a:p>
              <a:r>
                <a:rPr lang="fi-FI" sz="1400" dirty="0" smtClean="0"/>
                <a:t>Seinät (sisä- / ulko-osa)</a:t>
              </a:r>
            </a:p>
            <a:p>
              <a:r>
                <a:rPr lang="fi-FI" sz="1400" dirty="0" smtClean="0"/>
                <a:t>Kattorakenteet (</a:t>
              </a:r>
              <a:r>
                <a:rPr lang="fi-FI" sz="1400" dirty="0" err="1" smtClean="0"/>
                <a:t>ylä</a:t>
              </a:r>
              <a:r>
                <a:rPr lang="fi-FI" sz="1400" dirty="0" smtClean="0"/>
                <a:t> / alaosa)</a:t>
              </a:r>
            </a:p>
            <a:p>
              <a:r>
                <a:rPr lang="fi-FI" sz="1400" dirty="0" smtClean="0"/>
                <a:t>Lattiarakenteet</a:t>
              </a:r>
              <a:endParaRPr lang="fi-FI" sz="1400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4129712" y="5677798"/>
              <a:ext cx="57606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4067944" y="3429000"/>
              <a:ext cx="72008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4067944" y="3645024"/>
              <a:ext cx="72008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417744" y="3060249"/>
              <a:ext cx="0" cy="28803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4428039" y="2420888"/>
              <a:ext cx="0" cy="28803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4438334" y="3704081"/>
              <a:ext cx="0" cy="17281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553221"/>
              </p:ext>
            </p:extLst>
          </p:nvPr>
        </p:nvGraphicFramePr>
        <p:xfrm>
          <a:off x="622638" y="1637888"/>
          <a:ext cx="7909802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4661"/>
                <a:gridCol w="6115141"/>
              </a:tblGrid>
              <a:tr h="293549">
                <a:tc>
                  <a:txBody>
                    <a:bodyPr/>
                    <a:lstStyle/>
                    <a:p>
                      <a:r>
                        <a:rPr lang="fi-FI" sz="1600" b="1" dirty="0" smtClean="0"/>
                        <a:t>Asteikko</a:t>
                      </a:r>
                      <a:endParaRPr lang="fi-FI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b="1" dirty="0" smtClean="0"/>
                        <a:t>Kuvaus</a:t>
                      </a:r>
                      <a:endParaRPr lang="fi-FI" sz="1600" b="1" dirty="0"/>
                    </a:p>
                  </a:txBody>
                  <a:tcPr/>
                </a:tc>
              </a:tr>
              <a:tr h="609524">
                <a:tc>
                  <a:txBody>
                    <a:bodyPr/>
                    <a:lstStyle/>
                    <a:p>
                      <a:r>
                        <a:rPr lang="fi-FI" sz="1600" b="1" i="0" u="none" strike="noStrike" baseline="0" dirty="0" smtClean="0">
                          <a:solidFill>
                            <a:schemeClr val="accent2"/>
                          </a:solidFill>
                        </a:rPr>
                        <a:t>Selvästi havaittava </a:t>
                      </a:r>
                      <a:r>
                        <a:rPr lang="fi-FI" sz="1600" b="0" i="0" u="none" strike="noStrike" baseline="0" dirty="0" smtClean="0">
                          <a:solidFill>
                            <a:schemeClr val="accent2"/>
                          </a:solidFill>
                        </a:rPr>
                        <a:t>mikrobikasvu tai vaurio sisäpinnassa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Sisäilman mikrobipitoisuus korkea tai yli raja-arvojen (osoitettu mikrobitutkimuksin), sisäilmassa selvä ja jatkuva mikrobipohjainen haju. Sisäpinnassa selvä mikrobikasvu  (näkyvä / osoitettu)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Vaipassa epäiltävä kosteusvika tai –vaurio (selvitettävä), VOC päästöjen merkitys usein syytä selvittää.</a:t>
                      </a:r>
                    </a:p>
                  </a:txBody>
                  <a:tcPr/>
                </a:tc>
              </a:tr>
              <a:tr h="437607">
                <a:tc>
                  <a:txBody>
                    <a:bodyPr/>
                    <a:lstStyle/>
                    <a:p>
                      <a:pPr algn="l"/>
                      <a:r>
                        <a:rPr lang="fi-FI" sz="1600" b="1" dirty="0" smtClean="0">
                          <a:solidFill>
                            <a:schemeClr val="accent1"/>
                          </a:solidFill>
                        </a:rPr>
                        <a:t>Viitteitä</a:t>
                      </a:r>
                      <a:r>
                        <a:rPr lang="fi-FI" sz="1600" dirty="0" smtClean="0">
                          <a:solidFill>
                            <a:schemeClr val="accent1"/>
                          </a:solidFill>
                        </a:rPr>
                        <a:t> paikallisesta kasvusta / vauriosta (2)</a:t>
                      </a:r>
                      <a:endParaRPr lang="fi-FI" sz="16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Sisäilman mikrobipitoisuus normaali, ajoittain mikrobipohjainen haju. Sisäpinnassa paikallista kosteuskuormaa ja lievää mikrobikasvua. Rakenteissa mahdollinen kosteustekninen vika </a:t>
                      </a:r>
                      <a:r>
                        <a:rPr lang="fi-FI" sz="1600" b="0" i="0" u="none" strike="noStrike" kern="1200" baseline="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tai paikallinen </a:t>
                      </a:r>
                      <a:r>
                        <a:rPr lang="fi-FI" sz="1600" b="0" i="0" u="none" strike="noStrike" kern="1200" baseline="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kasvu, osoitettava tutkimuksin.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600" b="0" i="0" u="none" strike="noStrike" kern="1200" baseline="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7607">
                <a:tc>
                  <a:txBody>
                    <a:bodyPr/>
                    <a:lstStyle/>
                    <a:p>
                      <a:r>
                        <a:rPr lang="fi-FI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Ei vaurioita</a:t>
                      </a:r>
                      <a:r>
                        <a:rPr lang="fi-FI" sz="16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r>
                        <a:rPr lang="fi-FI" sz="16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(1)</a:t>
                      </a:r>
                      <a:endParaRPr lang="fi-FI" sz="1600" b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Sisäilman laatu normaali, ei havaittavia haittoja eikä selävästi havaittavia rakenteellisia riskikohtia tai –rakenteita, ei viittetiä kosteusongelmista tai –vaurioista.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tsikko 4"/>
          <p:cNvSpPr>
            <a:spLocks noGrp="1"/>
          </p:cNvSpPr>
          <p:nvPr>
            <p:ph type="title"/>
          </p:nvPr>
        </p:nvSpPr>
        <p:spPr>
          <a:xfrm>
            <a:off x="856019" y="189260"/>
            <a:ext cx="7489824" cy="1079500"/>
          </a:xfrm>
        </p:spPr>
        <p:txBody>
          <a:bodyPr>
            <a:noAutofit/>
          </a:bodyPr>
          <a:lstStyle/>
          <a:p>
            <a:r>
              <a:rPr lang="fi-FI" sz="2400" dirty="0"/>
              <a:t>Arvio kosteudesta, mikrobien kasvusta, haitoista tai vaurioista sisäpinnoissa tai </a:t>
            </a:r>
            <a:r>
              <a:rPr lang="fi-FI" sz="2400" dirty="0" smtClean="0"/>
              <a:t>sisäilmassa</a:t>
            </a:r>
            <a:endParaRPr lang="fi-FI" sz="2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82461528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293292"/>
              </p:ext>
            </p:extLst>
          </p:nvPr>
        </p:nvGraphicFramePr>
        <p:xfrm>
          <a:off x="683568" y="1665704"/>
          <a:ext cx="8042740" cy="377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/>
                <a:gridCol w="6098524"/>
              </a:tblGrid>
              <a:tr h="293549">
                <a:tc>
                  <a:txBody>
                    <a:bodyPr/>
                    <a:lstStyle/>
                    <a:p>
                      <a:r>
                        <a:rPr lang="fi-FI" sz="1600" b="1" dirty="0" smtClean="0"/>
                        <a:t>Asteikko</a:t>
                      </a:r>
                      <a:endParaRPr lang="fi-FI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b="1" dirty="0" smtClean="0"/>
                        <a:t>Kuvaus</a:t>
                      </a:r>
                      <a:endParaRPr lang="fi-FI" sz="1600" b="1" dirty="0"/>
                    </a:p>
                  </a:txBody>
                  <a:tcPr/>
                </a:tc>
              </a:tr>
              <a:tr h="437607">
                <a:tc>
                  <a:txBody>
                    <a:bodyPr/>
                    <a:lstStyle/>
                    <a:p>
                      <a:r>
                        <a:rPr lang="fi-FI" sz="1600" b="1" i="0" u="none" strike="noStrike" baseline="0" dirty="0" smtClean="0">
                          <a:solidFill>
                            <a:schemeClr val="accent2"/>
                          </a:solidFill>
                        </a:rPr>
                        <a:t>Vauriot vakavia ja laajoja </a:t>
                      </a:r>
                      <a:r>
                        <a:rPr lang="fi-FI" sz="1600" b="0" i="0" u="none" strike="noStrike" baseline="0" dirty="0" smtClean="0">
                          <a:solidFill>
                            <a:schemeClr val="accent2"/>
                          </a:solidFill>
                        </a:rPr>
                        <a:t>(3)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Rakenteissa selviä riskirakenteita ja kosteuskertymää, sisäpinnoissa havaittavissa home- ja lahottajasienten kasvuun viittaavaa. Ulkopinnoissa ja rakenteissa selvästi havaittavia viitteitä vioista ja vaurioista. Rakenteissa viitteitä laajoista vaurioista. </a:t>
                      </a:r>
                    </a:p>
                  </a:txBody>
                  <a:tcPr/>
                </a:tc>
              </a:tr>
              <a:tr h="609524">
                <a:tc>
                  <a:txBody>
                    <a:bodyPr/>
                    <a:lstStyle/>
                    <a:p>
                      <a:r>
                        <a:rPr lang="fi-FI" sz="1600" b="1" i="0" u="none" strike="noStrike" baseline="0" dirty="0" smtClean="0">
                          <a:solidFill>
                            <a:schemeClr val="accent1"/>
                          </a:solidFill>
                        </a:rPr>
                        <a:t>Kohtalainen</a:t>
                      </a:r>
                      <a:r>
                        <a:rPr lang="fi-FI" sz="1600" b="0" i="0" u="none" strike="noStrike" baseline="0" dirty="0" smtClean="0">
                          <a:solidFill>
                            <a:schemeClr val="accent1"/>
                          </a:solidFill>
                        </a:rPr>
                        <a:t> (2). Epäily: paikallinen home- ja lahovaurio</a:t>
                      </a:r>
                      <a:endParaRPr lang="fi-FI" sz="16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Rakenteissa paikallisia riskirakenteita ja viitteitä kosteuskertymästä, sisäpinnoissa ei havaittavissa home- ja lahottajasienten kasvuun viittaavaa. Rakenteissa viitteitä paikallisesta vauriosta, joka voidaan korjata ja hallita paikallisesti. Ongelman laatu ja laajuus selvitettävä.</a:t>
                      </a:r>
                    </a:p>
                  </a:txBody>
                  <a:tcPr/>
                </a:tc>
              </a:tr>
              <a:tr h="609524">
                <a:tc>
                  <a:txBody>
                    <a:bodyPr/>
                    <a:lstStyle/>
                    <a:p>
                      <a:r>
                        <a:rPr lang="fi-FI" sz="1600" b="1" i="0" u="none" strike="noStrike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Ei vaurioita </a:t>
                      </a:r>
                      <a:r>
                        <a:rPr lang="fi-FI" sz="1600" b="0" i="0" u="none" strike="noStrike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(1). </a:t>
                      </a:r>
                      <a:endParaRPr lang="fi-FI" sz="16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 i="0" u="none" strike="noStrike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Rakenteissa ei riskirakenteita tai viitteitä kosteuskertymästä. Ajottain ilmenevä sisäilman laadun ongelma, joka mahdollisesti johtuu ilmanvaihdon puutteista.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fi-FI" sz="2400" dirty="0"/>
              <a:t>Arvio rakenteiden kosteuskuormasta ja vaurioista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10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82461528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6"/>
            <a:ext cx="7921376" cy="1079500"/>
          </a:xfrm>
        </p:spPr>
        <p:txBody>
          <a:bodyPr anchor="ctr">
            <a:noAutofit/>
          </a:bodyPr>
          <a:lstStyle/>
          <a:p>
            <a:r>
              <a:rPr lang="fi-FI" sz="2800" kern="0" dirty="0" smtClean="0"/>
              <a:t>Mikrobeille </a:t>
            </a:r>
            <a:r>
              <a:rPr lang="fi-FI" sz="2800" kern="0" dirty="0"/>
              <a:t>kriittisen kosteustason arviointi </a:t>
            </a:r>
            <a:endParaRPr lang="en-GB" sz="2800" b="0" dirty="0" smtClean="0"/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type="chart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08448" y="1556791"/>
            <a:ext cx="3576364" cy="2146889"/>
          </a:xfrm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598" y="3759721"/>
            <a:ext cx="3560340" cy="21964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1578771" y="2348880"/>
            <a:ext cx="432048" cy="0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i-FI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1547664" y="4725144"/>
            <a:ext cx="444011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i-FI"/>
          </a:p>
        </p:txBody>
      </p:sp>
      <p:pic>
        <p:nvPicPr>
          <p:cNvPr id="2663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689" y="1544743"/>
            <a:ext cx="3254799" cy="21722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" name="Slide Number Placeholder 4"/>
          <p:cNvSpPr txBox="1">
            <a:spLocks/>
          </p:cNvSpPr>
          <p:nvPr/>
        </p:nvSpPr>
        <p:spPr>
          <a:xfrm>
            <a:off x="8460432" y="6165304"/>
            <a:ext cx="447328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C00D3D-4D89-4E72-B383-4090C02C2000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kstiruutu 2"/>
          <p:cNvSpPr txBox="1"/>
          <p:nvPr/>
        </p:nvSpPr>
        <p:spPr>
          <a:xfrm>
            <a:off x="312065" y="1904426"/>
            <a:ext cx="14363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/>
              <a:t>Kriittiset</a:t>
            </a:r>
            <a:r>
              <a:rPr lang="en-GB" sz="1600" dirty="0"/>
              <a:t> </a:t>
            </a:r>
            <a:r>
              <a:rPr lang="en-GB" sz="1600" dirty="0" err="1"/>
              <a:t>olot</a:t>
            </a:r>
            <a:r>
              <a:rPr lang="en-GB" sz="1600" dirty="0"/>
              <a:t> </a:t>
            </a:r>
            <a:r>
              <a:rPr lang="en-GB" sz="1600" dirty="0" err="1"/>
              <a:t>homeen</a:t>
            </a:r>
            <a:r>
              <a:rPr lang="en-GB" sz="1600" dirty="0"/>
              <a:t> </a:t>
            </a:r>
            <a:r>
              <a:rPr lang="en-GB" sz="1600" dirty="0" err="1"/>
              <a:t>kasvun</a:t>
            </a:r>
            <a:r>
              <a:rPr lang="en-GB" sz="1600" dirty="0"/>
              <a:t> </a:t>
            </a:r>
            <a:r>
              <a:rPr lang="en-GB" sz="1600" dirty="0" err="1"/>
              <a:t>alkamiseen</a:t>
            </a:r>
            <a:r>
              <a:rPr lang="en-GB" sz="1600" dirty="0"/>
              <a:t> </a:t>
            </a:r>
            <a:endParaRPr lang="en-GB" sz="1600" dirty="0" smtClean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r>
              <a:rPr lang="en-GB" sz="1600" dirty="0"/>
              <a:t>ja </a:t>
            </a:r>
            <a:r>
              <a:rPr lang="en-GB" sz="1600" dirty="0" err="1"/>
              <a:t>lahon</a:t>
            </a:r>
            <a:r>
              <a:rPr lang="en-GB" sz="1600" dirty="0"/>
              <a:t> </a:t>
            </a:r>
            <a:r>
              <a:rPr lang="en-GB" sz="1600" dirty="0" err="1"/>
              <a:t>kehittymisen</a:t>
            </a:r>
            <a:r>
              <a:rPr lang="en-GB" sz="1600" dirty="0"/>
              <a:t> </a:t>
            </a:r>
            <a:r>
              <a:rPr lang="en-GB" sz="1600" dirty="0" err="1"/>
              <a:t>alkamiseen</a:t>
            </a:r>
            <a:r>
              <a:rPr lang="en-GB" sz="1600" dirty="0"/>
              <a:t> </a:t>
            </a:r>
            <a:r>
              <a:rPr lang="en-GB" sz="1600" dirty="0" err="1"/>
              <a:t>männyn</a:t>
            </a:r>
            <a:r>
              <a:rPr lang="en-GB" sz="1600" dirty="0"/>
              <a:t> </a:t>
            </a:r>
            <a:r>
              <a:rPr lang="en-GB" sz="1600" dirty="0" err="1" smtClean="0"/>
              <a:t>pintapuussa</a:t>
            </a:r>
            <a:r>
              <a:rPr lang="en-GB" sz="1600" dirty="0"/>
              <a:t>.</a:t>
            </a:r>
            <a:r>
              <a:rPr lang="en-GB" sz="1600" dirty="0"/>
              <a:t/>
            </a:r>
            <a:br>
              <a:rPr lang="en-GB" sz="1600" dirty="0"/>
            </a:br>
            <a:endParaRPr lang="fi-FI" sz="1600" dirty="0"/>
          </a:p>
        </p:txBody>
      </p:sp>
      <p:sp>
        <p:nvSpPr>
          <p:cNvPr id="4" name="Tekstiruutu 3"/>
          <p:cNvSpPr txBox="1"/>
          <p:nvPr/>
        </p:nvSpPr>
        <p:spPr>
          <a:xfrm>
            <a:off x="1226916" y="5717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867095" y="477672"/>
            <a:ext cx="7489824" cy="1079500"/>
          </a:xfrm>
        </p:spPr>
        <p:txBody>
          <a:bodyPr>
            <a:normAutofit fontScale="90000"/>
          </a:bodyPr>
          <a:lstStyle/>
          <a:p>
            <a:r>
              <a:rPr lang="fi-FI" sz="2800" dirty="0" smtClean="0"/>
              <a:t>Rakenteiden ja materiaalien kosteusteknisen toimivuuden arviointi vaativaan tarkasteluun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12</a:t>
            </a:fld>
            <a:endParaRPr lang="fi-FI" dirty="0"/>
          </a:p>
        </p:txBody>
      </p:sp>
      <p:grpSp>
        <p:nvGrpSpPr>
          <p:cNvPr id="3" name="Ryhmitä 2"/>
          <p:cNvGrpSpPr/>
          <p:nvPr/>
        </p:nvGrpSpPr>
        <p:grpSpPr>
          <a:xfrm>
            <a:off x="539552" y="1779911"/>
            <a:ext cx="8208591" cy="4241377"/>
            <a:chOff x="755576" y="1757314"/>
            <a:chExt cx="8208591" cy="4241377"/>
          </a:xfrm>
        </p:grpSpPr>
        <p:sp>
          <p:nvSpPr>
            <p:cNvPr id="45066" name="Rectangle 10"/>
            <p:cNvSpPr>
              <a:spLocks noChangeArrowheads="1"/>
            </p:cNvSpPr>
            <p:nvPr/>
          </p:nvSpPr>
          <p:spPr bwMode="auto">
            <a:xfrm>
              <a:off x="2397613" y="1757314"/>
              <a:ext cx="3168352" cy="3312368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grpSp>
          <p:nvGrpSpPr>
            <p:cNvPr id="2" name="Ryhmitä 1"/>
            <p:cNvGrpSpPr/>
            <p:nvPr/>
          </p:nvGrpSpPr>
          <p:grpSpPr>
            <a:xfrm>
              <a:off x="755576" y="1757314"/>
              <a:ext cx="8208591" cy="4241377"/>
              <a:chOff x="611559" y="1335089"/>
              <a:chExt cx="8208591" cy="4241377"/>
            </a:xfrm>
          </p:grpSpPr>
          <p:pic>
            <p:nvPicPr>
              <p:cNvPr id="45061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187624" y="1335089"/>
                <a:ext cx="5832648" cy="3989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063" name="Rectangle 7"/>
              <p:cNvSpPr>
                <a:spLocks noChangeArrowheads="1"/>
              </p:cNvSpPr>
              <p:nvPr/>
            </p:nvSpPr>
            <p:spPr bwMode="auto">
              <a:xfrm>
                <a:off x="611560" y="1340768"/>
                <a:ext cx="1656184" cy="3312368"/>
              </a:xfrm>
              <a:prstGeom prst="rect">
                <a:avLst/>
              </a:prstGeom>
              <a:noFill/>
              <a:ln w="25400">
                <a:solidFill>
                  <a:schemeClr val="accent5">
                    <a:lumMod val="75000"/>
                  </a:schemeClr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45064" name="Text Box 8"/>
              <p:cNvSpPr txBox="1">
                <a:spLocks noChangeArrowheads="1"/>
              </p:cNvSpPr>
              <p:nvPr/>
            </p:nvSpPr>
            <p:spPr bwMode="auto">
              <a:xfrm>
                <a:off x="611559" y="4653136"/>
                <a:ext cx="1642037" cy="923330"/>
              </a:xfrm>
              <a:prstGeom prst="rect">
                <a:avLst/>
              </a:prstGeom>
              <a:noFill/>
              <a:ln w="25400">
                <a:solidFill>
                  <a:schemeClr val="accent5">
                    <a:lumMod val="75000"/>
                  </a:schemeClr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i-FI" sz="1800" b="1" dirty="0">
                    <a:solidFill>
                      <a:schemeClr val="accent4">
                        <a:lumMod val="50000"/>
                      </a:schemeClr>
                    </a:solidFill>
                  </a:rPr>
                  <a:t>Lähtökohta, </a:t>
                </a:r>
                <a:r>
                  <a:rPr lang="fi-FI" sz="1800" b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tilanne-kartoitus</a:t>
                </a:r>
                <a:endParaRPr lang="en-GB" sz="18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5065" name="Text Box 9"/>
              <p:cNvSpPr txBox="1">
                <a:spLocks noChangeArrowheads="1"/>
              </p:cNvSpPr>
              <p:nvPr/>
            </p:nvSpPr>
            <p:spPr bwMode="auto">
              <a:xfrm>
                <a:off x="2267744" y="4653136"/>
                <a:ext cx="3168352" cy="923330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i-FI" sz="1800" b="1" dirty="0">
                    <a:solidFill>
                      <a:srgbClr val="FF0000"/>
                    </a:solidFill>
                  </a:rPr>
                  <a:t>Simulointi: </a:t>
                </a:r>
                <a:r>
                  <a:rPr lang="fi-FI" sz="1800" b="1" dirty="0" err="1" smtClean="0">
                    <a:solidFill>
                      <a:srgbClr val="FF0000"/>
                    </a:solidFill>
                  </a:rPr>
                  <a:t>WuFi</a:t>
                </a:r>
                <a:r>
                  <a:rPr lang="fi-FI" sz="1800" b="1" dirty="0" smtClean="0">
                    <a:solidFill>
                      <a:srgbClr val="FF0000"/>
                    </a:solidFill>
                  </a:rPr>
                  <a:t> + homekasvun arviointi</a:t>
                </a:r>
                <a:r>
                  <a:rPr lang="fi-FI" sz="1800" b="1" dirty="0">
                    <a:solidFill>
                      <a:srgbClr val="FF0000"/>
                    </a:solidFill>
                  </a:rPr>
                  <a:t/>
                </a:r>
                <a:br>
                  <a:rPr lang="fi-FI" sz="1800" b="1" dirty="0">
                    <a:solidFill>
                      <a:srgbClr val="FF0000"/>
                    </a:solidFill>
                  </a:rPr>
                </a:br>
                <a:r>
                  <a:rPr lang="fi-FI" sz="1800" b="1" dirty="0">
                    <a:solidFill>
                      <a:srgbClr val="FF0000"/>
                    </a:solidFill>
                  </a:rPr>
                  <a:t>Lähtöarvot, mittaukset</a:t>
                </a:r>
                <a:endParaRPr lang="en-GB" sz="1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5067" name="Rectangle 11"/>
              <p:cNvSpPr>
                <a:spLocks noChangeArrowheads="1"/>
              </p:cNvSpPr>
              <p:nvPr/>
            </p:nvSpPr>
            <p:spPr bwMode="auto">
              <a:xfrm>
                <a:off x="5436097" y="1340767"/>
                <a:ext cx="1728191" cy="423569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i-FI"/>
              </a:p>
            </p:txBody>
          </p:sp>
          <p:sp>
            <p:nvSpPr>
              <p:cNvPr id="45068" name="Text Box 12"/>
              <p:cNvSpPr txBox="1">
                <a:spLocks noChangeArrowheads="1"/>
              </p:cNvSpPr>
              <p:nvPr/>
            </p:nvSpPr>
            <p:spPr bwMode="auto">
              <a:xfrm>
                <a:off x="7164288" y="2636912"/>
                <a:ext cx="1655862" cy="1754326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i-FI" b="1">
                    <a:solidFill>
                      <a:schemeClr val="accent1"/>
                    </a:solidFill>
                  </a:rPr>
                  <a:t>Tulosten tarkastelu, liittyminen toimivuuteen / vaatimusten hallintaan</a:t>
                </a:r>
                <a:endParaRPr lang="en-GB" b="1">
                  <a:solidFill>
                    <a:schemeClr val="accent1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200" dirty="0" err="1" smtClean="0"/>
              <a:t>Yleiset</a:t>
            </a:r>
            <a:r>
              <a:rPr lang="en-GB" sz="2200" dirty="0" smtClean="0"/>
              <a:t> </a:t>
            </a:r>
            <a:r>
              <a:rPr lang="en-GB" sz="2200" dirty="0" err="1" smtClean="0"/>
              <a:t>kosteusriskitarkastelut</a:t>
            </a:r>
            <a:r>
              <a:rPr lang="en-GB" sz="2200" dirty="0" smtClean="0"/>
              <a:t> </a:t>
            </a:r>
            <a:r>
              <a:rPr lang="en-GB" sz="2200" dirty="0"/>
              <a:t>	</a:t>
            </a:r>
            <a:r>
              <a:rPr lang="en-GB" sz="2200" dirty="0" smtClean="0"/>
              <a:t>	1/2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err="1" smtClean="0"/>
              <a:t>Tyypillisiä</a:t>
            </a:r>
            <a:r>
              <a:rPr lang="en-GB" sz="2800" dirty="0" smtClean="0"/>
              <a:t> </a:t>
            </a:r>
            <a:r>
              <a:rPr lang="en-GB" sz="2800" dirty="0" err="1" smtClean="0"/>
              <a:t>rakenteiden</a:t>
            </a:r>
            <a:r>
              <a:rPr lang="en-GB" sz="2800" dirty="0" smtClean="0"/>
              <a:t> </a:t>
            </a:r>
            <a:r>
              <a:rPr lang="en-GB" sz="2800" dirty="0" err="1" smtClean="0"/>
              <a:t>kosteus</a:t>
            </a:r>
            <a:r>
              <a:rPr lang="en-GB" sz="2800" dirty="0" smtClean="0"/>
              <a:t>- ja </a:t>
            </a:r>
            <a:r>
              <a:rPr lang="en-GB" sz="2800" dirty="0" err="1" smtClean="0"/>
              <a:t>homeriskejä</a:t>
            </a:r>
            <a:endParaRPr lang="fi-FI" sz="2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GB" sz="1600" b="1" dirty="0" err="1" smtClean="0"/>
              <a:t>Kattorakenteet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räystäättömät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seinät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ja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tasakatot</a:t>
            </a:r>
            <a:r>
              <a:rPr lang="en-GB" sz="1600" b="1" dirty="0" smtClean="0"/>
              <a:t> </a:t>
            </a:r>
            <a:endParaRPr lang="en-GB" sz="1400" dirty="0" smtClean="0"/>
          </a:p>
          <a:p>
            <a:pPr lvl="1">
              <a:spcBef>
                <a:spcPct val="0"/>
              </a:spcBef>
            </a:pPr>
            <a:r>
              <a:rPr lang="en-GB" sz="1400" dirty="0" smtClean="0"/>
              <a:t>Sateen </a:t>
            </a:r>
            <a:r>
              <a:rPr lang="en-GB" sz="1400" dirty="0" err="1" smtClean="0"/>
              <a:t>ja</a:t>
            </a:r>
            <a:r>
              <a:rPr lang="en-GB" sz="1400" dirty="0" smtClean="0"/>
              <a:t> </a:t>
            </a:r>
            <a:r>
              <a:rPr lang="en-GB" sz="1400" dirty="0" err="1" smtClean="0"/>
              <a:t>valuvan</a:t>
            </a:r>
            <a:r>
              <a:rPr lang="en-GB" sz="1400" dirty="0" smtClean="0"/>
              <a:t> </a:t>
            </a:r>
            <a:r>
              <a:rPr lang="en-GB" sz="1400" dirty="0" err="1" smtClean="0"/>
              <a:t>veden</a:t>
            </a:r>
            <a:r>
              <a:rPr lang="en-GB" sz="1400" dirty="0" smtClean="0"/>
              <a:t> </a:t>
            </a:r>
            <a:r>
              <a:rPr lang="en-GB" sz="1400" dirty="0" err="1" smtClean="0"/>
              <a:t>jakautuminen</a:t>
            </a:r>
            <a:r>
              <a:rPr lang="en-GB" sz="1400" dirty="0" smtClean="0"/>
              <a:t> </a:t>
            </a:r>
            <a:r>
              <a:rPr lang="en-GB" sz="1400" dirty="0" err="1" smtClean="0"/>
              <a:t>rakennusvaipan</a:t>
            </a:r>
            <a:r>
              <a:rPr lang="en-GB" sz="1400" dirty="0" smtClean="0"/>
              <a:t> </a:t>
            </a:r>
            <a:r>
              <a:rPr lang="en-GB" sz="1400" dirty="0" err="1" smtClean="0"/>
              <a:t>ulkopinnassa</a:t>
            </a:r>
            <a:r>
              <a:rPr lang="en-GB" sz="1400" dirty="0" smtClean="0"/>
              <a:t> </a:t>
            </a:r>
            <a:r>
              <a:rPr lang="en-GB" sz="1400" dirty="0" err="1" smtClean="0"/>
              <a:t>niin</a:t>
            </a:r>
            <a:r>
              <a:rPr lang="en-GB" sz="1400" dirty="0" smtClean="0"/>
              <a:t>, </a:t>
            </a:r>
            <a:r>
              <a:rPr lang="en-GB" sz="1400" dirty="0" err="1" smtClean="0"/>
              <a:t>että</a:t>
            </a:r>
            <a:r>
              <a:rPr lang="en-GB" sz="1400" dirty="0" smtClean="0"/>
              <a:t> </a:t>
            </a:r>
            <a:r>
              <a:rPr lang="en-GB" sz="1400" dirty="0" err="1" smtClean="0"/>
              <a:t>rakenteen</a:t>
            </a:r>
            <a:r>
              <a:rPr lang="en-GB" sz="1400" dirty="0" smtClean="0"/>
              <a:t> </a:t>
            </a:r>
            <a:r>
              <a:rPr lang="en-GB" sz="1400" dirty="0" err="1" smtClean="0"/>
              <a:t>sisäosat</a:t>
            </a:r>
            <a:r>
              <a:rPr lang="en-GB" sz="1400" dirty="0" smtClean="0"/>
              <a:t> </a:t>
            </a:r>
            <a:r>
              <a:rPr lang="en-GB" sz="1400" dirty="0" err="1" smtClean="0"/>
              <a:t>kostuvat</a:t>
            </a:r>
            <a:r>
              <a:rPr lang="en-GB" sz="1400" dirty="0" smtClean="0"/>
              <a:t> (</a:t>
            </a:r>
            <a:r>
              <a:rPr lang="en-GB" sz="1400" dirty="0" err="1" smtClean="0"/>
              <a:t>puutteelliset</a:t>
            </a:r>
            <a:r>
              <a:rPr lang="en-GB" sz="1400" dirty="0" smtClean="0"/>
              <a:t> </a:t>
            </a:r>
            <a:r>
              <a:rPr lang="en-GB" sz="1400" dirty="0" err="1" smtClean="0"/>
              <a:t>sääsuojat</a:t>
            </a:r>
            <a:r>
              <a:rPr lang="en-GB" sz="1400" dirty="0" smtClean="0"/>
              <a:t>)</a:t>
            </a:r>
          </a:p>
          <a:p>
            <a:pPr lvl="1"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Ikkunat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ovet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läpiviennit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saumat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yms</a:t>
            </a:r>
            <a:r>
              <a:rPr lang="en-GB" sz="1600" b="1" dirty="0" smtClean="0"/>
              <a:t>. </a:t>
            </a:r>
            <a:r>
              <a:rPr lang="en-GB" sz="1600" b="1" dirty="0" err="1" smtClean="0"/>
              <a:t>detaljit</a:t>
            </a:r>
            <a:r>
              <a:rPr lang="en-GB" sz="1600" dirty="0" smtClean="0"/>
              <a:t>  </a:t>
            </a:r>
            <a:endParaRPr lang="en-GB" sz="1400" dirty="0" smtClean="0"/>
          </a:p>
          <a:p>
            <a:pPr lvl="1">
              <a:spcBef>
                <a:spcPct val="0"/>
              </a:spcBef>
            </a:pPr>
            <a:r>
              <a:rPr lang="en-GB" sz="1400" dirty="0" err="1" smtClean="0"/>
              <a:t>Sadeveden</a:t>
            </a:r>
            <a:r>
              <a:rPr lang="en-GB" sz="1400" dirty="0" smtClean="0"/>
              <a:t> </a:t>
            </a:r>
            <a:r>
              <a:rPr lang="en-GB" sz="1400" dirty="0" err="1" smtClean="0"/>
              <a:t>tunkeutuminen</a:t>
            </a:r>
            <a:r>
              <a:rPr lang="en-GB" sz="1400" dirty="0" smtClean="0"/>
              <a:t> </a:t>
            </a:r>
            <a:r>
              <a:rPr lang="en-GB" sz="1400" dirty="0" err="1" smtClean="0"/>
              <a:t>rakenteeseen</a:t>
            </a:r>
            <a:r>
              <a:rPr lang="en-GB" sz="1400" dirty="0" smtClean="0"/>
              <a:t> </a:t>
            </a:r>
            <a:r>
              <a:rPr lang="en-GB" sz="1400" dirty="0" err="1" smtClean="0"/>
              <a:t>ja</a:t>
            </a:r>
            <a:r>
              <a:rPr lang="en-GB" sz="1400" dirty="0" smtClean="0"/>
              <a:t> </a:t>
            </a:r>
            <a:r>
              <a:rPr lang="en-GB" sz="1400" dirty="0" err="1" smtClean="0"/>
              <a:t>kosteuden</a:t>
            </a:r>
            <a:r>
              <a:rPr lang="en-GB" sz="1400" dirty="0" smtClean="0"/>
              <a:t> </a:t>
            </a:r>
            <a:r>
              <a:rPr lang="en-GB" sz="1400" dirty="0" err="1" smtClean="0"/>
              <a:t>tiivistyminen</a:t>
            </a:r>
            <a:endParaRPr lang="en-GB" sz="1400" dirty="0" smtClean="0"/>
          </a:p>
          <a:p>
            <a:pPr lvl="1">
              <a:spcBef>
                <a:spcPct val="0"/>
              </a:spcBef>
            </a:pPr>
            <a:r>
              <a:rPr lang="en-GB" sz="1400" dirty="0" err="1" smtClean="0"/>
              <a:t>Ikkuna-aukot</a:t>
            </a:r>
            <a:r>
              <a:rPr lang="en-GB" sz="1400" dirty="0" smtClean="0"/>
              <a:t> </a:t>
            </a:r>
            <a:r>
              <a:rPr lang="en-GB" sz="1400" dirty="0" err="1" smtClean="0"/>
              <a:t>ja</a:t>
            </a:r>
            <a:r>
              <a:rPr lang="en-GB" sz="1400" dirty="0" smtClean="0"/>
              <a:t> </a:t>
            </a:r>
            <a:r>
              <a:rPr lang="en-GB" sz="1400" dirty="0" err="1" smtClean="0"/>
              <a:t>työmaan</a:t>
            </a:r>
            <a:r>
              <a:rPr lang="en-GB" sz="1400" dirty="0" smtClean="0"/>
              <a:t> </a:t>
            </a:r>
            <a:r>
              <a:rPr lang="en-GB" sz="1400" dirty="0" err="1" smtClean="0"/>
              <a:t>läpiviennit</a:t>
            </a:r>
            <a:r>
              <a:rPr lang="en-GB" sz="1400" dirty="0" smtClean="0"/>
              <a:t> </a:t>
            </a:r>
            <a:r>
              <a:rPr lang="en-GB" sz="1400" dirty="0" err="1" smtClean="0"/>
              <a:t>suojaamatta</a:t>
            </a:r>
            <a:r>
              <a:rPr lang="en-GB" sz="1400" dirty="0" smtClean="0"/>
              <a:t> </a:t>
            </a:r>
            <a:r>
              <a:rPr lang="en-GB" sz="1400" dirty="0" err="1" smtClean="0"/>
              <a:t>rakennusaikana</a:t>
            </a:r>
            <a:endParaRPr lang="en-GB" sz="1400" dirty="0" smtClean="0"/>
          </a:p>
          <a:p>
            <a:pPr lvl="1"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Matalat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maanvaraiset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lattiarakenteet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ja</a:t>
            </a:r>
            <a:r>
              <a:rPr lang="en-GB" sz="1600" b="1" dirty="0" smtClean="0"/>
              <a:t> “</a:t>
            </a:r>
            <a:r>
              <a:rPr lang="en-GB" sz="1600" b="1" dirty="0" err="1" smtClean="0"/>
              <a:t>valesokkelit</a:t>
            </a:r>
            <a:r>
              <a:rPr lang="en-GB" sz="1600" b="1" dirty="0" smtClean="0"/>
              <a:t>” </a:t>
            </a:r>
          </a:p>
          <a:p>
            <a:pPr lvl="1">
              <a:spcBef>
                <a:spcPct val="0"/>
              </a:spcBef>
            </a:pPr>
            <a:r>
              <a:rPr lang="en-GB" sz="1400" dirty="0" err="1" smtClean="0"/>
              <a:t>Vesi</a:t>
            </a:r>
            <a:r>
              <a:rPr lang="en-GB" sz="1400" dirty="0" smtClean="0"/>
              <a:t> </a:t>
            </a:r>
            <a:r>
              <a:rPr lang="en-GB" sz="1400" dirty="0" err="1" smtClean="0"/>
              <a:t>päässyt</a:t>
            </a:r>
            <a:r>
              <a:rPr lang="en-GB" sz="1400" dirty="0" smtClean="0"/>
              <a:t> </a:t>
            </a:r>
            <a:r>
              <a:rPr lang="en-GB" sz="1400" dirty="0" err="1" smtClean="0"/>
              <a:t>valumaan</a:t>
            </a:r>
            <a:r>
              <a:rPr lang="en-GB" sz="1400" dirty="0" smtClean="0"/>
              <a:t> </a:t>
            </a:r>
            <a:r>
              <a:rPr lang="en-GB" sz="1400" dirty="0" err="1" smtClean="0"/>
              <a:t>rakenteisiin</a:t>
            </a:r>
            <a:r>
              <a:rPr lang="en-GB" sz="1400" dirty="0" smtClean="0"/>
              <a:t>, </a:t>
            </a:r>
            <a:r>
              <a:rPr lang="en-GB" sz="1400" dirty="0" err="1" smtClean="0"/>
              <a:t>kosteus</a:t>
            </a:r>
            <a:r>
              <a:rPr lang="en-GB" sz="1400" dirty="0" smtClean="0"/>
              <a:t> </a:t>
            </a:r>
            <a:r>
              <a:rPr lang="en-GB" sz="1400" dirty="0" err="1" smtClean="0"/>
              <a:t>jäänyt</a:t>
            </a:r>
            <a:r>
              <a:rPr lang="en-GB" sz="1400" dirty="0" smtClean="0"/>
              <a:t> </a:t>
            </a:r>
            <a:r>
              <a:rPr lang="en-GB" sz="1400" dirty="0" err="1" smtClean="0"/>
              <a:t>kuivaamatta</a:t>
            </a:r>
            <a:endParaRPr lang="en-GB" sz="1400" dirty="0" smtClean="0"/>
          </a:p>
          <a:p>
            <a:pPr lvl="1">
              <a:spcBef>
                <a:spcPct val="0"/>
              </a:spcBef>
            </a:pPr>
            <a:endParaRPr lang="en-GB" sz="12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Puurakenteet</a:t>
            </a:r>
            <a:r>
              <a:rPr lang="en-GB" sz="1600" b="1" dirty="0" smtClean="0"/>
              <a:t> </a:t>
            </a:r>
            <a:r>
              <a:rPr lang="fi-FI" sz="1600" b="1" dirty="0" smtClean="0"/>
              <a:t>tai orgaaninen pöly </a:t>
            </a:r>
            <a:r>
              <a:rPr lang="en-GB" sz="1600" b="1" dirty="0" err="1" smtClean="0"/>
              <a:t>eristämättömällä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betonilaatalla</a:t>
            </a:r>
            <a:endParaRPr lang="en-GB" sz="1600" b="1" dirty="0" smtClean="0"/>
          </a:p>
          <a:p>
            <a:pPr lvl="1">
              <a:spcBef>
                <a:spcPct val="0"/>
              </a:spcBef>
            </a:pPr>
            <a:r>
              <a:rPr lang="en-GB" sz="1400" dirty="0" err="1" smtClean="0"/>
              <a:t>Laatalle</a:t>
            </a:r>
            <a:r>
              <a:rPr lang="en-GB" sz="1400" dirty="0" smtClean="0"/>
              <a:t> </a:t>
            </a:r>
            <a:r>
              <a:rPr lang="en-GB" sz="1400" dirty="0" err="1" smtClean="0"/>
              <a:t>perustettu</a:t>
            </a:r>
            <a:r>
              <a:rPr lang="en-GB" sz="1400" dirty="0" smtClean="0"/>
              <a:t> </a:t>
            </a:r>
            <a:r>
              <a:rPr lang="en-GB" sz="1400" dirty="0" err="1" smtClean="0"/>
              <a:t>koolattu</a:t>
            </a:r>
            <a:r>
              <a:rPr lang="en-GB" sz="1400" dirty="0" smtClean="0"/>
              <a:t> </a:t>
            </a:r>
            <a:r>
              <a:rPr lang="en-GB" sz="1400" dirty="0" err="1" smtClean="0"/>
              <a:t>puulattia</a:t>
            </a:r>
            <a:r>
              <a:rPr lang="en-GB" sz="1400" dirty="0" smtClean="0"/>
              <a:t> (</a:t>
            </a:r>
            <a:r>
              <a:rPr lang="en-GB" sz="1400" dirty="0" err="1" smtClean="0"/>
              <a:t>pölyä</a:t>
            </a:r>
            <a:r>
              <a:rPr lang="en-GB" sz="1400" dirty="0" smtClean="0"/>
              <a:t> </a:t>
            </a:r>
            <a:r>
              <a:rPr lang="en-GB" sz="1400" dirty="0" err="1" smtClean="0"/>
              <a:t>laatan</a:t>
            </a:r>
            <a:r>
              <a:rPr lang="en-GB" sz="1400" dirty="0" smtClean="0"/>
              <a:t> </a:t>
            </a:r>
            <a:r>
              <a:rPr lang="en-GB" sz="1400" dirty="0" err="1" smtClean="0"/>
              <a:t>yläpinnalla</a:t>
            </a:r>
            <a:r>
              <a:rPr lang="en-GB" sz="1400" dirty="0" smtClean="0"/>
              <a:t>)</a:t>
            </a:r>
          </a:p>
          <a:p>
            <a:pPr lvl="1"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Kosteat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materiaalit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kuivattu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puutteellisesti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ja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pinnoitettu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liian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nopeasti</a:t>
            </a:r>
            <a:r>
              <a:rPr lang="en-GB" sz="1600" b="1" dirty="0" smtClean="0"/>
              <a:t> </a:t>
            </a:r>
          </a:p>
          <a:p>
            <a:pPr lvl="1">
              <a:spcBef>
                <a:spcPct val="0"/>
              </a:spcBef>
            </a:pPr>
            <a:r>
              <a:rPr lang="en-GB" sz="1400" dirty="0" err="1" smtClean="0"/>
              <a:t>Betonilattioiden</a:t>
            </a:r>
            <a:r>
              <a:rPr lang="en-GB" sz="1400" dirty="0" smtClean="0"/>
              <a:t>, </a:t>
            </a:r>
            <a:r>
              <a:rPr lang="en-GB" sz="1400" dirty="0" err="1" smtClean="0"/>
              <a:t>pinnoitteiden</a:t>
            </a:r>
            <a:r>
              <a:rPr lang="en-GB" sz="1400" dirty="0" smtClean="0"/>
              <a:t> </a:t>
            </a:r>
            <a:r>
              <a:rPr lang="en-GB" sz="1400" dirty="0" err="1" smtClean="0"/>
              <a:t>ja</a:t>
            </a:r>
            <a:r>
              <a:rPr lang="en-GB" sz="1400" dirty="0" smtClean="0"/>
              <a:t> </a:t>
            </a:r>
            <a:r>
              <a:rPr lang="en-GB" sz="1400" dirty="0" err="1" smtClean="0"/>
              <a:t>seinien</a:t>
            </a:r>
            <a:r>
              <a:rPr lang="en-GB" sz="1400" dirty="0" smtClean="0"/>
              <a:t> </a:t>
            </a:r>
            <a:r>
              <a:rPr lang="en-GB" sz="1400" dirty="0" err="1" smtClean="0"/>
              <a:t>liittymien</a:t>
            </a:r>
            <a:r>
              <a:rPr lang="en-GB" sz="1400" dirty="0" smtClean="0"/>
              <a:t> </a:t>
            </a:r>
            <a:r>
              <a:rPr lang="en-GB" sz="1400" dirty="0" err="1" smtClean="0"/>
              <a:t>kosteusongelmat</a:t>
            </a:r>
            <a:endParaRPr lang="en-GB" sz="1400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13</a:t>
            </a:fld>
            <a:endParaRPr lang="fi-FI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200" dirty="0" err="1" smtClean="0"/>
              <a:t>Yleiset</a:t>
            </a:r>
            <a:r>
              <a:rPr lang="en-GB" sz="2200" dirty="0" smtClean="0"/>
              <a:t> </a:t>
            </a:r>
            <a:r>
              <a:rPr lang="en-GB" sz="2200" dirty="0" err="1" smtClean="0"/>
              <a:t>kosteusriskitarkastelut</a:t>
            </a:r>
            <a:r>
              <a:rPr lang="en-GB" sz="2200" dirty="0" smtClean="0"/>
              <a:t> </a:t>
            </a:r>
            <a:r>
              <a:rPr lang="en-GB" sz="2200" dirty="0"/>
              <a:t>	</a:t>
            </a:r>
            <a:r>
              <a:rPr lang="en-GB" sz="2200" dirty="0" smtClean="0"/>
              <a:t>		2/2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err="1" smtClean="0"/>
              <a:t>Tyypillisiä</a:t>
            </a:r>
            <a:r>
              <a:rPr lang="en-GB" sz="2800" dirty="0" smtClean="0"/>
              <a:t> </a:t>
            </a:r>
            <a:r>
              <a:rPr lang="en-GB" sz="2800" dirty="0" err="1" smtClean="0"/>
              <a:t>rakenteiden</a:t>
            </a:r>
            <a:r>
              <a:rPr lang="en-GB" sz="2800" dirty="0" smtClean="0"/>
              <a:t> </a:t>
            </a:r>
            <a:r>
              <a:rPr lang="en-GB" sz="2800" dirty="0" err="1" smtClean="0"/>
              <a:t>kosteus</a:t>
            </a:r>
            <a:r>
              <a:rPr lang="en-GB" sz="2800" dirty="0" smtClean="0"/>
              <a:t>- ja </a:t>
            </a:r>
            <a:r>
              <a:rPr lang="en-GB" sz="2800" dirty="0" err="1" smtClean="0"/>
              <a:t>homeriskejä</a:t>
            </a:r>
            <a:endParaRPr lang="fi-FI" sz="2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GB" sz="1600" b="1" dirty="0" err="1" smtClean="0"/>
              <a:t>Sokkelit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ja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kellaritilat</a:t>
            </a:r>
            <a:r>
              <a:rPr lang="en-GB" sz="1600" b="1" dirty="0" smtClean="0"/>
              <a:t> </a:t>
            </a:r>
            <a:r>
              <a:rPr lang="en-GB" sz="1400" dirty="0" smtClean="0"/>
              <a:t>(</a:t>
            </a:r>
            <a:r>
              <a:rPr lang="en-GB" sz="1400" dirty="0" err="1" smtClean="0"/>
              <a:t>veden</a:t>
            </a:r>
            <a:r>
              <a:rPr lang="en-GB" sz="1400" dirty="0" smtClean="0"/>
              <a:t> </a:t>
            </a:r>
            <a:r>
              <a:rPr lang="en-GB" sz="1400" dirty="0" err="1" smtClean="0"/>
              <a:t>poisto</a:t>
            </a:r>
            <a:r>
              <a:rPr lang="en-GB" sz="1400" dirty="0" smtClean="0"/>
              <a:t> </a:t>
            </a:r>
            <a:r>
              <a:rPr lang="en-GB" sz="1400" dirty="0" err="1" smtClean="0"/>
              <a:t>ja</a:t>
            </a:r>
            <a:r>
              <a:rPr lang="en-GB" sz="1400" dirty="0" smtClean="0"/>
              <a:t> </a:t>
            </a:r>
            <a:r>
              <a:rPr lang="en-GB" sz="1400" dirty="0" err="1" smtClean="0"/>
              <a:t>eristykset</a:t>
            </a:r>
            <a:r>
              <a:rPr lang="en-GB" sz="1400" dirty="0" smtClean="0"/>
              <a:t> </a:t>
            </a:r>
            <a:r>
              <a:rPr lang="en-GB" sz="1400" dirty="0" err="1" smtClean="0"/>
              <a:t>puutteelliset</a:t>
            </a:r>
            <a:r>
              <a:rPr lang="en-GB" sz="1400" dirty="0" smtClean="0"/>
              <a:t>)</a:t>
            </a:r>
          </a:p>
          <a:p>
            <a:pPr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Porrastetut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perustukset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ja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rinneratkaisut</a:t>
            </a:r>
            <a:r>
              <a:rPr lang="en-GB" sz="1600" b="1" dirty="0" smtClean="0"/>
              <a:t>: </a:t>
            </a:r>
            <a:r>
              <a:rPr lang="en-GB" sz="1400" dirty="0" err="1" smtClean="0"/>
              <a:t>veden</a:t>
            </a:r>
            <a:r>
              <a:rPr lang="en-GB" sz="1400" dirty="0" smtClean="0"/>
              <a:t> </a:t>
            </a:r>
            <a:r>
              <a:rPr lang="en-GB" sz="1400" dirty="0" err="1" smtClean="0"/>
              <a:t>patoutuminen</a:t>
            </a:r>
            <a:r>
              <a:rPr lang="en-GB" sz="1400" dirty="0" smtClean="0"/>
              <a:t> </a:t>
            </a:r>
            <a:r>
              <a:rPr lang="en-GB" sz="1400" dirty="0" err="1" smtClean="0"/>
              <a:t>ja</a:t>
            </a:r>
            <a:r>
              <a:rPr lang="en-GB" sz="1400" dirty="0" smtClean="0"/>
              <a:t> </a:t>
            </a:r>
            <a:r>
              <a:rPr lang="en-GB" sz="1400" dirty="0" err="1" smtClean="0"/>
              <a:t>nousu</a:t>
            </a:r>
            <a:r>
              <a:rPr lang="en-GB" sz="1400" dirty="0" smtClean="0"/>
              <a:t> </a:t>
            </a:r>
            <a:r>
              <a:rPr lang="en-GB" sz="1400" dirty="0" err="1" smtClean="0"/>
              <a:t>betonisokkeliin</a:t>
            </a:r>
            <a:endParaRPr lang="en-GB" sz="1400" dirty="0" smtClean="0"/>
          </a:p>
          <a:p>
            <a:pPr>
              <a:spcBef>
                <a:spcPct val="0"/>
              </a:spcBef>
            </a:pPr>
            <a:endParaRPr lang="en-GB" sz="1400" b="1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Matalat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ryömintätilaiset</a:t>
            </a:r>
            <a:r>
              <a:rPr lang="en-GB" sz="1600" b="1" dirty="0" smtClean="0"/>
              <a:t> “</a:t>
            </a:r>
            <a:r>
              <a:rPr lang="en-GB" sz="1600" b="1" dirty="0" err="1" smtClean="0"/>
              <a:t>tuuletetut</a:t>
            </a:r>
            <a:r>
              <a:rPr lang="en-GB" sz="1600" b="1" dirty="0" smtClean="0"/>
              <a:t>” </a:t>
            </a:r>
            <a:r>
              <a:rPr lang="en-GB" sz="1600" b="1" dirty="0" err="1" smtClean="0"/>
              <a:t>lattiat</a:t>
            </a:r>
            <a:r>
              <a:rPr lang="en-GB" sz="1600" b="1" dirty="0" smtClean="0"/>
              <a:t>: </a:t>
            </a:r>
            <a:r>
              <a:rPr lang="en-GB" sz="1600" dirty="0" err="1" smtClean="0"/>
              <a:t>k</a:t>
            </a:r>
            <a:r>
              <a:rPr lang="en-GB" sz="1400" dirty="0" err="1" smtClean="0"/>
              <a:t>ostea</a:t>
            </a:r>
            <a:r>
              <a:rPr lang="en-GB" sz="1400" dirty="0" smtClean="0"/>
              <a:t> </a:t>
            </a:r>
            <a:r>
              <a:rPr lang="en-GB" sz="1400" dirty="0" err="1" smtClean="0"/>
              <a:t>maapohja</a:t>
            </a:r>
            <a:r>
              <a:rPr lang="en-GB" sz="1400" dirty="0" smtClean="0"/>
              <a:t>, </a:t>
            </a:r>
            <a:r>
              <a:rPr lang="en-GB" sz="1400" dirty="0" err="1" smtClean="0"/>
              <a:t>ilmanvaihto</a:t>
            </a:r>
            <a:r>
              <a:rPr lang="en-GB" sz="1400" dirty="0" smtClean="0"/>
              <a:t> </a:t>
            </a:r>
            <a:r>
              <a:rPr lang="en-GB" sz="1400" dirty="0" err="1" smtClean="0"/>
              <a:t>puutteellinen</a:t>
            </a:r>
            <a:r>
              <a:rPr lang="en-GB" sz="1400" dirty="0" smtClean="0"/>
              <a:t>, </a:t>
            </a:r>
            <a:r>
              <a:rPr lang="en-GB" sz="1400" dirty="0" err="1" smtClean="0"/>
              <a:t>ilmatila</a:t>
            </a:r>
            <a:r>
              <a:rPr lang="en-GB" sz="1400" dirty="0" smtClean="0"/>
              <a:t> </a:t>
            </a:r>
            <a:r>
              <a:rPr lang="en-GB" sz="1400" dirty="0" err="1" smtClean="0"/>
              <a:t>kostuu</a:t>
            </a:r>
            <a:r>
              <a:rPr lang="en-GB" sz="1400" dirty="0" smtClean="0"/>
              <a:t> ja </a:t>
            </a:r>
            <a:r>
              <a:rPr lang="en-GB" sz="1400" dirty="0" err="1" smtClean="0"/>
              <a:t>kostuttaa</a:t>
            </a:r>
            <a:r>
              <a:rPr lang="en-GB" sz="1400" dirty="0" smtClean="0"/>
              <a:t> </a:t>
            </a:r>
            <a:r>
              <a:rPr lang="en-GB" sz="1400" dirty="0" err="1" smtClean="0"/>
              <a:t>rakenteet</a:t>
            </a:r>
            <a:endParaRPr lang="en-GB" sz="1400" dirty="0" smtClean="0"/>
          </a:p>
          <a:p>
            <a:pPr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Kosteat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tilat</a:t>
            </a:r>
            <a:r>
              <a:rPr lang="en-GB" sz="1600" b="1" dirty="0" smtClean="0"/>
              <a:t>: </a:t>
            </a:r>
            <a:r>
              <a:rPr lang="en-GB" sz="1600" b="1" dirty="0" err="1" smtClean="0"/>
              <a:t>putkivuodot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puuttuvat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eristykset</a:t>
            </a:r>
            <a:r>
              <a:rPr lang="en-GB" sz="1600" b="1" dirty="0" smtClean="0"/>
              <a:t>: </a:t>
            </a:r>
            <a:r>
              <a:rPr lang="en-GB" sz="1400" dirty="0" err="1" smtClean="0"/>
              <a:t>vesivuodot</a:t>
            </a:r>
            <a:endParaRPr lang="en-GB" sz="1400" dirty="0" smtClean="0"/>
          </a:p>
          <a:p>
            <a:pPr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en-GB" sz="1600" b="1" dirty="0" err="1" smtClean="0"/>
              <a:t>Sisätilan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ilman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kosteus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korkea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ja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pintojen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kondenssi</a:t>
            </a:r>
            <a:r>
              <a:rPr lang="en-GB" sz="1600" b="1" dirty="0" smtClean="0"/>
              <a:t>, </a:t>
            </a:r>
          </a:p>
          <a:p>
            <a:pPr lvl="1">
              <a:spcBef>
                <a:spcPct val="0"/>
              </a:spcBef>
            </a:pPr>
            <a:r>
              <a:rPr lang="en-GB" sz="1400" dirty="0" err="1" smtClean="0"/>
              <a:t>kostean</a:t>
            </a:r>
            <a:r>
              <a:rPr lang="en-GB" sz="1400" dirty="0" smtClean="0"/>
              <a:t> </a:t>
            </a:r>
            <a:r>
              <a:rPr lang="en-GB" sz="1400" dirty="0" err="1" smtClean="0"/>
              <a:t>ilman</a:t>
            </a:r>
            <a:r>
              <a:rPr lang="en-GB" sz="1400" dirty="0" smtClean="0"/>
              <a:t> </a:t>
            </a:r>
            <a:r>
              <a:rPr lang="en-GB" sz="1400" dirty="0" err="1" smtClean="0"/>
              <a:t>vuoto</a:t>
            </a:r>
            <a:r>
              <a:rPr lang="en-GB" sz="1400" dirty="0" smtClean="0"/>
              <a:t> </a:t>
            </a:r>
            <a:r>
              <a:rPr lang="en-GB" sz="1400" dirty="0" err="1" smtClean="0"/>
              <a:t>rakenteisiin</a:t>
            </a:r>
            <a:r>
              <a:rPr lang="en-GB" sz="1400" dirty="0" smtClean="0"/>
              <a:t>, </a:t>
            </a:r>
            <a:r>
              <a:rPr lang="en-GB" sz="1400" dirty="0" err="1" smtClean="0"/>
              <a:t>materiaalit</a:t>
            </a:r>
            <a:r>
              <a:rPr lang="en-GB" sz="1400" dirty="0" smtClean="0"/>
              <a:t> </a:t>
            </a:r>
            <a:r>
              <a:rPr lang="en-GB" sz="1400" dirty="0" err="1" smtClean="0"/>
              <a:t>kuivuvat</a:t>
            </a:r>
            <a:r>
              <a:rPr lang="en-GB" sz="1400" dirty="0" smtClean="0"/>
              <a:t> </a:t>
            </a:r>
            <a:r>
              <a:rPr lang="en-GB" sz="1400" dirty="0" err="1" smtClean="0"/>
              <a:t>hitaasti</a:t>
            </a:r>
            <a:endParaRPr lang="en-GB" sz="1200" dirty="0" smtClean="0"/>
          </a:p>
          <a:p>
            <a:pPr>
              <a:spcBef>
                <a:spcPct val="0"/>
              </a:spcBef>
            </a:pPr>
            <a:endParaRPr lang="en-GB" sz="1400" dirty="0" smtClean="0"/>
          </a:p>
          <a:p>
            <a:pPr>
              <a:spcBef>
                <a:spcPct val="0"/>
              </a:spcBef>
            </a:pPr>
            <a:r>
              <a:rPr lang="fi-FI" sz="1600" b="1" dirty="0" smtClean="0"/>
              <a:t>Ongelmat tulevat esiin mm. korjausten yhteydessä</a:t>
            </a:r>
            <a:r>
              <a:rPr lang="fi-FI" sz="1600" dirty="0" smtClean="0"/>
              <a:t> </a:t>
            </a:r>
          </a:p>
          <a:p>
            <a:pPr lvl="1">
              <a:spcBef>
                <a:spcPct val="0"/>
              </a:spcBef>
            </a:pPr>
            <a:r>
              <a:rPr lang="fi-FI" sz="1400" dirty="0" smtClean="0"/>
              <a:t>piilevät viat näkyviin, uusia kosteuskuormia, ilman vaihdon muuttuminen alipaineisemmaksi </a:t>
            </a:r>
            <a:r>
              <a:rPr lang="fi-FI" sz="1400" dirty="0" smtClean="0">
                <a:cs typeface="Arial" charset="0"/>
              </a:rPr>
              <a:t>→</a:t>
            </a:r>
            <a:r>
              <a:rPr lang="fi-FI" sz="1400" dirty="0" smtClean="0"/>
              <a:t> korvaus/vuotoilma tuo epäpuhtauksia mukanaan jne. 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14</a:t>
            </a:fld>
            <a:endParaRPr lang="fi-FI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r>
              <a:rPr lang="fi-FI" sz="2400" b="1" dirty="0" smtClean="0"/>
              <a:t>Näin estetään kosteuden aiheuttamat home- ja lahoviat sekä vauriot rakennusaikana</a:t>
            </a:r>
            <a:endParaRPr lang="fi-FI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44338" y="1628775"/>
            <a:ext cx="5375812" cy="4392613"/>
          </a:xfrm>
          <a:ln>
            <a:noFill/>
          </a:ln>
        </p:spPr>
        <p:txBody>
          <a:bodyPr>
            <a:normAutofit fontScale="85000" lnSpcReduction="10000"/>
          </a:bodyPr>
          <a:lstStyle/>
          <a:p>
            <a:pPr lvl="0">
              <a:spcAft>
                <a:spcPts val="600"/>
              </a:spcAft>
            </a:pPr>
            <a:r>
              <a:rPr lang="fi-FI" sz="1800" dirty="0" smtClean="0"/>
              <a:t>Suojaa materiaalit huolellisesti kuljetuksen ja varastoinnin aikana – käytä kuivia materiaaleja</a:t>
            </a:r>
          </a:p>
          <a:p>
            <a:pPr lvl="0">
              <a:spcAft>
                <a:spcPts val="600"/>
              </a:spcAft>
            </a:pPr>
            <a:r>
              <a:rPr lang="fi-FI" sz="1800" dirty="0" smtClean="0"/>
              <a:t>Suojaa rakennustyömaa toimivilla sääsuojilla</a:t>
            </a:r>
          </a:p>
          <a:p>
            <a:pPr lvl="0">
              <a:spcAft>
                <a:spcPts val="600"/>
              </a:spcAft>
            </a:pPr>
            <a:r>
              <a:rPr lang="fi-FI" sz="1800" dirty="0" smtClean="0"/>
              <a:t>Käytä kosteusteknisesti toimivia suunnitteluratkaisuja ja detaljeja – vältä rakennevirheet  </a:t>
            </a:r>
          </a:p>
          <a:p>
            <a:pPr lvl="0">
              <a:spcAft>
                <a:spcPts val="600"/>
              </a:spcAft>
            </a:pPr>
            <a:r>
              <a:rPr lang="fi-FI" sz="1800" dirty="0" smtClean="0"/>
              <a:t>Hyvä rakennustapa: materiaalit ja komponentit valmiiksi kuivissa oloissa – kuivaa kosteat materiaalit (betoni) ennen pinnoitusta – ota huomioon vuodenaika ja työtila</a:t>
            </a:r>
          </a:p>
          <a:p>
            <a:pPr lvl="0">
              <a:spcAft>
                <a:spcPts val="600"/>
              </a:spcAft>
            </a:pPr>
            <a:r>
              <a:rPr lang="fi-FI" sz="1800" dirty="0" smtClean="0"/>
              <a:t>Siivous, huolto- ja hoito-ohjeet rakentajille – siisti, lämmin  ja kuiva työmaa on hyvä työmaa</a:t>
            </a:r>
          </a:p>
          <a:p>
            <a:pPr>
              <a:spcAft>
                <a:spcPts val="600"/>
              </a:spcAft>
            </a:pPr>
            <a:r>
              <a:rPr lang="fi-FI" sz="1800" dirty="0" smtClean="0"/>
              <a:t>Varmista, että materiaalin vaatimat olosuhteet ovat kunnossa: ilmanvaihto, suojaus kosteudelta, yllättävien kosteusongelmien kuivaus tehokkaasti ja ajallaan</a:t>
            </a:r>
          </a:p>
          <a:p>
            <a:pPr>
              <a:spcAft>
                <a:spcPts val="600"/>
              </a:spcAft>
            </a:pPr>
            <a:r>
              <a:rPr lang="fi-FI" sz="1800" dirty="0" smtClean="0"/>
              <a:t>Opasta mikrobien ja homeiden kasvulle kriittisten olosuhteiden hallinta rakentajille – oheiset muistisäännöt</a:t>
            </a:r>
            <a:endParaRPr lang="fi-FI" sz="1800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0D3D-4D89-4E72-B383-4090C02C2000}" type="slidenum">
              <a:rPr lang="fi-FI"/>
              <a:pPr/>
              <a:t>15</a:t>
            </a:fld>
            <a:endParaRPr lang="fi-FI" dirty="0"/>
          </a:p>
        </p:txBody>
      </p:sp>
      <p:grpSp>
        <p:nvGrpSpPr>
          <p:cNvPr id="12" name="Ryhmitä 11"/>
          <p:cNvGrpSpPr/>
          <p:nvPr/>
        </p:nvGrpSpPr>
        <p:grpSpPr>
          <a:xfrm>
            <a:off x="611560" y="1628775"/>
            <a:ext cx="2716348" cy="4659059"/>
            <a:chOff x="744547" y="1628775"/>
            <a:chExt cx="2716348" cy="4659059"/>
          </a:xfrm>
        </p:grpSpPr>
        <p:grpSp>
          <p:nvGrpSpPr>
            <p:cNvPr id="5" name="Ryhmitä 4"/>
            <p:cNvGrpSpPr/>
            <p:nvPr/>
          </p:nvGrpSpPr>
          <p:grpSpPr>
            <a:xfrm>
              <a:off x="761102" y="1628775"/>
              <a:ext cx="2699793" cy="2210762"/>
              <a:chOff x="0" y="1412776"/>
              <a:chExt cx="2699793" cy="2210762"/>
            </a:xfrm>
          </p:grpSpPr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1412776"/>
                <a:ext cx="2699793" cy="1910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0" y="3284984"/>
                <a:ext cx="26277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i-FI" sz="1600" dirty="0" smtClean="0"/>
                  <a:t>   </a:t>
                </a:r>
                <a:r>
                  <a:rPr lang="fi-FI" sz="1400" dirty="0" smtClean="0"/>
                  <a:t>Homeen kasvu estyy</a:t>
                </a:r>
                <a:endParaRPr lang="fi-FI" sz="1400" dirty="0"/>
              </a:p>
            </p:txBody>
          </p:sp>
        </p:grpSp>
        <p:grpSp>
          <p:nvGrpSpPr>
            <p:cNvPr id="7" name="Ryhmitä 6"/>
            <p:cNvGrpSpPr/>
            <p:nvPr/>
          </p:nvGrpSpPr>
          <p:grpSpPr>
            <a:xfrm>
              <a:off x="744547" y="4005064"/>
              <a:ext cx="2699792" cy="2282770"/>
              <a:chOff x="0" y="4005064"/>
              <a:chExt cx="2699792" cy="2282770"/>
            </a:xfrm>
          </p:grpSpPr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4005064"/>
                <a:ext cx="2699792" cy="19463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0" y="5949280"/>
                <a:ext cx="26277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i-FI" sz="1600" dirty="0" smtClean="0"/>
                  <a:t> </a:t>
                </a:r>
                <a:r>
                  <a:rPr lang="fi-FI" sz="1400" dirty="0" smtClean="0"/>
                  <a:t>Lahon kehittyminen estyy</a:t>
                </a:r>
                <a:endParaRPr lang="fi-FI" sz="1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86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Kosteuden mittaus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sz="1800" dirty="0" smtClean="0"/>
              <a:t>Käytä kuhunkin mittaukseen soveltuvaa menetelmää</a:t>
            </a:r>
          </a:p>
          <a:p>
            <a:r>
              <a:rPr lang="fi-FI" sz="1800" dirty="0" smtClean="0"/>
              <a:t>Käytä kalibroituja mittareita</a:t>
            </a:r>
          </a:p>
          <a:p>
            <a:r>
              <a:rPr lang="fi-FI" sz="1800" dirty="0" smtClean="0"/>
              <a:t>Ota huomioon kunkin mittarin ja menetelmän ominaisuudet ja puutteet</a:t>
            </a:r>
          </a:p>
          <a:p>
            <a:pPr lvl="1"/>
            <a:r>
              <a:rPr lang="fi-FI" sz="1600" dirty="0" smtClean="0"/>
              <a:t>Kosteuden ilmaisimet</a:t>
            </a:r>
          </a:p>
          <a:p>
            <a:pPr lvl="1"/>
            <a:r>
              <a:rPr lang="fi-FI" sz="1600" dirty="0" smtClean="0"/>
              <a:t>Materiaalien ja rakenteiden kosteuden </a:t>
            </a:r>
            <a:r>
              <a:rPr lang="fi-FI" sz="1600" dirty="0" smtClean="0"/>
              <a:t>mittarit: </a:t>
            </a:r>
            <a:endParaRPr lang="fi-FI" sz="1600" dirty="0" smtClean="0"/>
          </a:p>
          <a:p>
            <a:pPr lvl="2"/>
            <a:r>
              <a:rPr lang="fi-FI" dirty="0" smtClean="0"/>
              <a:t>Betoni - puu</a:t>
            </a:r>
          </a:p>
          <a:p>
            <a:pPr lvl="1"/>
            <a:r>
              <a:rPr lang="fi-FI" sz="1600" dirty="0" smtClean="0"/>
              <a:t>Sisäilman kosteuden ja lämpötilan mittarit</a:t>
            </a:r>
            <a:endParaRPr lang="fi-FI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7247" y="1484784"/>
            <a:ext cx="3079665" cy="40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37247" y="557097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Betonin kosteuden mittauksen periaatteet (RK0502)</a:t>
            </a:r>
            <a:endParaRPr lang="fi-FI" sz="1200" dirty="0"/>
          </a:p>
        </p:txBody>
      </p:sp>
    </p:spTree>
  </p:cSld>
  <p:clrMapOvr>
    <a:masterClrMapping/>
  </p:clrMapOvr>
  <p:transition spd="med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Kirjallisuutta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1800" dirty="0" smtClean="0">
                <a:hlinkClick r:id="rId2"/>
              </a:rPr>
              <a:t>Ohjeita </a:t>
            </a:r>
            <a:r>
              <a:rPr lang="fi-FI" sz="1800" dirty="0">
                <a:hlinkClick r:id="rId2"/>
              </a:rPr>
              <a:t>korjausrakentamisen pölyntorjuntaan - VTT</a:t>
            </a:r>
            <a:endParaRPr lang="fi-FI" sz="1800" dirty="0"/>
          </a:p>
          <a:p>
            <a:r>
              <a:rPr lang="fi-FI" sz="1800" i="1" dirty="0" smtClean="0">
                <a:hlinkClick r:id="rId2"/>
              </a:rPr>
              <a:t>www.vtt.fi/inf/julkaisut/muut/2013/Putusa_ohje_laaja_130415.pdf</a:t>
            </a:r>
            <a:endParaRPr lang="fi-FI" sz="1800" i="1" dirty="0" smtClean="0"/>
          </a:p>
          <a:p>
            <a:endParaRPr lang="fi-FI" sz="1800" i="1" dirty="0"/>
          </a:p>
          <a:p>
            <a:pPr marL="0" indent="0">
              <a:buNone/>
            </a:pPr>
            <a:r>
              <a:rPr lang="fi-FI" sz="1800" dirty="0" smtClean="0">
                <a:hlinkClick r:id="rId3"/>
              </a:rPr>
              <a:t>Rakennushankkeen </a:t>
            </a:r>
            <a:r>
              <a:rPr lang="fi-FI" sz="1800" dirty="0">
                <a:hlinkClick r:id="rId3"/>
              </a:rPr>
              <a:t>sisäilmariskien hallinta - Itä-Suomen ...</a:t>
            </a:r>
            <a:endParaRPr lang="fi-FI" sz="1800" dirty="0"/>
          </a:p>
          <a:p>
            <a:r>
              <a:rPr lang="fi-FI" sz="1800" i="1" dirty="0">
                <a:hlinkClick r:id="rId4"/>
              </a:rPr>
              <a:t>https://www2.uef.fi/...Arja.../</a:t>
            </a:r>
            <a:r>
              <a:rPr lang="fi-FI" sz="1800" i="1" dirty="0" smtClean="0">
                <a:hlinkClick r:id="rId4"/>
              </a:rPr>
              <a:t>90038cf9-7c31-4357-8d7f-4eb09502fc74</a:t>
            </a:r>
            <a:endParaRPr lang="fi-FI" sz="1800" i="1" dirty="0" smtClean="0"/>
          </a:p>
          <a:p>
            <a:endParaRPr lang="fi-FI" sz="1800" i="1" dirty="0"/>
          </a:p>
          <a:p>
            <a:pPr marL="0" indent="0">
              <a:buNone/>
            </a:pPr>
            <a:r>
              <a:rPr lang="fi-FI" sz="1800" dirty="0" smtClean="0">
                <a:hlinkClick r:id="rId5"/>
              </a:rPr>
              <a:t>Rakennustyömaan </a:t>
            </a:r>
            <a:r>
              <a:rPr lang="fi-FI" sz="1800" dirty="0">
                <a:hlinkClick r:id="rId5"/>
              </a:rPr>
              <a:t>kosteudenhallinta - Rakennustieto Oy</a:t>
            </a:r>
            <a:endParaRPr lang="fi-FI" sz="1800" dirty="0"/>
          </a:p>
          <a:p>
            <a:r>
              <a:rPr lang="fi-FI" sz="1800" i="1" dirty="0">
                <a:hlinkClick r:id="rId5"/>
              </a:rPr>
              <a:t>https://</a:t>
            </a:r>
            <a:r>
              <a:rPr lang="fi-FI" sz="1800" i="1" dirty="0" smtClean="0">
                <a:hlinkClick r:id="rId5"/>
              </a:rPr>
              <a:t>www.rakennustieto.fi/Downloads/RK/RK050502.pdf</a:t>
            </a:r>
            <a:r>
              <a:rPr lang="fi-FI" sz="1800" i="1" dirty="0" smtClean="0"/>
              <a:t> </a:t>
            </a:r>
            <a:endParaRPr lang="fi-FI" sz="1800" dirty="0"/>
          </a:p>
          <a:p>
            <a:pPr marL="0" indent="0">
              <a:buNone/>
            </a:pP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4163216061"/>
      </p:ext>
    </p:extLst>
  </p:cSld>
  <p:clrMapOvr>
    <a:masterClrMapping/>
  </p:clrMapOvr>
  <p:transition spd="med">
    <p:wipe/>
  </p:transition>
</p:sld>
</file>

<file path=ppt/theme/theme1.xml><?xml version="1.0" encoding="utf-8"?>
<a:theme xmlns:a="http://schemas.openxmlformats.org/drawingml/2006/main" name="KoHo">
  <a:themeElements>
    <a:clrScheme name="KoHo">
      <a:dk1>
        <a:sysClr val="windowText" lastClr="000000"/>
      </a:dk1>
      <a:lt1>
        <a:sysClr val="window" lastClr="FFFFFF"/>
      </a:lt1>
      <a:dk2>
        <a:srgbClr val="92CDDC"/>
      </a:dk2>
      <a:lt2>
        <a:srgbClr val="ECDEBB"/>
      </a:lt2>
      <a:accent1>
        <a:srgbClr val="44697D"/>
      </a:accent1>
      <a:accent2>
        <a:srgbClr val="C60C30"/>
      </a:accent2>
      <a:accent3>
        <a:srgbClr val="6AADE4"/>
      </a:accent3>
      <a:accent4>
        <a:srgbClr val="A6BCC6"/>
      </a:accent4>
      <a:accent5>
        <a:srgbClr val="00B2A9"/>
      </a:accent5>
      <a:accent6>
        <a:srgbClr val="9DBCB0"/>
      </a:accent6>
      <a:hlink>
        <a:srgbClr val="44697D"/>
      </a:hlink>
      <a:folHlink>
        <a:srgbClr val="F45574"/>
      </a:folHlink>
    </a:clrScheme>
    <a:fontScheme name="Kosteus ja hometalko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KoHo">
      <a:dk1>
        <a:sysClr val="windowText" lastClr="000000"/>
      </a:dk1>
      <a:lt1>
        <a:sysClr val="window" lastClr="FFFFFF"/>
      </a:lt1>
      <a:dk2>
        <a:srgbClr val="92CDDC"/>
      </a:dk2>
      <a:lt2>
        <a:srgbClr val="ECDEBB"/>
      </a:lt2>
      <a:accent1>
        <a:srgbClr val="44697D"/>
      </a:accent1>
      <a:accent2>
        <a:srgbClr val="C60C30"/>
      </a:accent2>
      <a:accent3>
        <a:srgbClr val="6AADE4"/>
      </a:accent3>
      <a:accent4>
        <a:srgbClr val="A6BCC6"/>
      </a:accent4>
      <a:accent5>
        <a:srgbClr val="00B2A9"/>
      </a:accent5>
      <a:accent6>
        <a:srgbClr val="9DBCB0"/>
      </a:accent6>
      <a:hlink>
        <a:srgbClr val="44697D"/>
      </a:hlink>
      <a:folHlink>
        <a:srgbClr val="F45574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KoHo">
      <a:dk1>
        <a:sysClr val="windowText" lastClr="000000"/>
      </a:dk1>
      <a:lt1>
        <a:sysClr val="window" lastClr="FFFFFF"/>
      </a:lt1>
      <a:dk2>
        <a:srgbClr val="92CDDC"/>
      </a:dk2>
      <a:lt2>
        <a:srgbClr val="ECDEBB"/>
      </a:lt2>
      <a:accent1>
        <a:srgbClr val="44697D"/>
      </a:accent1>
      <a:accent2>
        <a:srgbClr val="C60C30"/>
      </a:accent2>
      <a:accent3>
        <a:srgbClr val="6AADE4"/>
      </a:accent3>
      <a:accent4>
        <a:srgbClr val="A6BCC6"/>
      </a:accent4>
      <a:accent5>
        <a:srgbClr val="00B2A9"/>
      </a:accent5>
      <a:accent6>
        <a:srgbClr val="9DBCB0"/>
      </a:accent6>
      <a:hlink>
        <a:srgbClr val="44697D"/>
      </a:hlink>
      <a:folHlink>
        <a:srgbClr val="F45574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KoHo.potx</Template>
  <TotalTime>1673</TotalTime>
  <Words>1262</Words>
  <Application>Microsoft Macintosh PowerPoint</Application>
  <PresentationFormat>Näytössä katseltava diaesitys (4:3)</PresentationFormat>
  <Paragraphs>209</Paragraphs>
  <Slides>17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19" baseType="lpstr">
      <vt:lpstr>Arial</vt:lpstr>
      <vt:lpstr>KoHo</vt:lpstr>
      <vt:lpstr>5.1 HOMEKORJAUSTYÖMAAN KOSTEUDENHALLINTA</vt:lpstr>
      <vt:lpstr>Saatteeksi opetusmateriaalin käyttöön</vt:lpstr>
      <vt:lpstr>Sisällysluettelo</vt:lpstr>
      <vt:lpstr>Työmaan kosteudenhallinnan tavoitteet ja sisältö mikrobi- ja homeenkasvun estoon</vt:lpstr>
      <vt:lpstr>Kosteuden hallinnan ja homevaurion estämisen pääkohdat rakennushankkeessa (RIL 250-2011) </vt:lpstr>
      <vt:lpstr>Kosteuden hallintaan liittyvät päävaiheet ja tehtäviä rakennushankkeen eri vaiheessa (RIL 250-2011)</vt:lpstr>
      <vt:lpstr>Työmaan kosteusriskien hallinta</vt:lpstr>
      <vt:lpstr>Homekasvun riskin arviointi rakennusaikana</vt:lpstr>
      <vt:lpstr>Arvio kosteudesta, mikrobien kasvusta, haitoista tai vaurioista sisäpinnoissa tai sisäilmassa</vt:lpstr>
      <vt:lpstr>Arvio rakenteiden kosteuskuormasta ja vaurioista</vt:lpstr>
      <vt:lpstr>Mikrobeille kriittisen kosteustason arviointi </vt:lpstr>
      <vt:lpstr>Rakenteiden ja materiaalien kosteusteknisen toimivuuden arviointi vaativaan tarkasteluun</vt:lpstr>
      <vt:lpstr>Yleiset kosteusriskitarkastelut   1/2 Tyypillisiä rakenteiden kosteus- ja homeriskejä</vt:lpstr>
      <vt:lpstr>Yleiset kosteusriskitarkastelut    2/2 Tyypillisiä rakenteiden kosteus- ja homeriskejä</vt:lpstr>
      <vt:lpstr>Näin estetään kosteuden aiheuttamat home- ja lahoviat sekä vauriot rakennusaikana</vt:lpstr>
      <vt:lpstr>Kosteuden mittaus </vt:lpstr>
      <vt:lpstr>Kirjallisuutta</vt:lpstr>
    </vt:vector>
  </TitlesOfParts>
  <Manager>Ympäristöministeriö</Manager>
  <Company>aidema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Aija Kaijärvi</dc:creator>
  <cp:lastModifiedBy>Aija Kaijärvi</cp:lastModifiedBy>
  <cp:revision>135</cp:revision>
  <cp:lastPrinted>2015-12-30T08:39:02Z</cp:lastPrinted>
  <dcterms:created xsi:type="dcterms:W3CDTF">2012-09-14T08:23:56Z</dcterms:created>
  <dcterms:modified xsi:type="dcterms:W3CDTF">2016-06-14T09:51:26Z</dcterms:modified>
</cp:coreProperties>
</file>